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51"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Century Gothic" panose="020B0502020202020204" pitchFamily="34" charset="0"/>
      <p:regular r:id="rId18"/>
      <p:bold r:id="rId19"/>
      <p:italic r:id="rId20"/>
      <p:boldItalic r:id="rId21"/>
    </p:embeddedFont>
    <p:embeddedFont>
      <p:font typeface="Consolas" panose="020B0609020204030204" pitchFamily="49" charset="0"/>
      <p:regular r:id="rId22"/>
      <p:bold r:id="rId23"/>
      <p:italic r:id="rId24"/>
      <p:boldItalic r:id="rId25"/>
    </p:embeddedFont>
    <p:embeddedFont>
      <p:font typeface="MuseoModerno Medium" panose="020B0604020202020204" charset="0"/>
      <p:regular r:id="rId26"/>
    </p:embeddedFont>
    <p:embeddedFont>
      <p:font typeface="Source Sans 3" panose="020B0604020202020204" charset="0"/>
      <p:regular r:id="rId27"/>
    </p:embeddedFont>
    <p:embeddedFont>
      <p:font typeface="Wingdings 3" panose="05040102010807070707" pitchFamily="18" charset="2"/>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7E9B3A-281B-48EE-AF07-1A6372B41BCE}" v="13" dt="2025-12-08T04:30:05.409"/>
    <p1510:client id="{E29D1622-072B-0460-28D9-494F8FEB5784}" v="4" dt="2025-12-08T04:28:05.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94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4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fr-FR"/>
              <a:t>Modifiez le style du titre</a:t>
            </a:r>
            <a:endParaRPr lang="en-US"/>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fr-FR"/>
              <a:t>Modifiez le style des sous-titres du masque</a:t>
            </a:r>
            <a:endParaRPr lang="en-US"/>
          </a:p>
        </p:txBody>
      </p:sp>
      <p:sp>
        <p:nvSpPr>
          <p:cNvPr id="4" name="Date Placeholder 3"/>
          <p:cNvSpPr>
            <a:spLocks noGrp="1"/>
          </p:cNvSpPr>
          <p:nvPr>
            <p:ph type="dt" sz="half" idx="10"/>
          </p:nvPr>
        </p:nvSpPr>
        <p:spPr/>
        <p:txBody>
          <a:bodyPr/>
          <a:lstStyle/>
          <a:p>
            <a:fld id="{1A16409A-6897-4E72-AF8F-101E33DEF089}" type="datetimeFigureOut">
              <a:rPr lang="fr-CA" smtClean="0"/>
              <a:t>2025-12-08</a:t>
            </a:fld>
            <a:endParaRPr lang="fr-CA"/>
          </a:p>
        </p:txBody>
      </p:sp>
      <p:sp>
        <p:nvSpPr>
          <p:cNvPr id="5" name="Footer Placeholder 4"/>
          <p:cNvSpPr>
            <a:spLocks noGrp="1"/>
          </p:cNvSpPr>
          <p:nvPr>
            <p:ph type="ftr" sz="quarter" idx="11"/>
          </p:nvPr>
        </p:nvSpPr>
        <p:spPr/>
        <p:txBody>
          <a:bodyPr/>
          <a:lstStyle/>
          <a:p>
            <a:endParaRPr lang="fr-CA"/>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158849326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fr-FR"/>
              <a:t>Modifiez le style du titre</a:t>
            </a:r>
            <a:endParaRPr lang="en-US"/>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A16409A-6897-4E72-AF8F-101E33DEF089}" type="datetimeFigureOut">
              <a:rPr lang="fr-CA" smtClean="0"/>
              <a:t>2025-12-08</a:t>
            </a:fld>
            <a:endParaRPr lang="fr-CA"/>
          </a:p>
        </p:txBody>
      </p:sp>
      <p:sp>
        <p:nvSpPr>
          <p:cNvPr id="5" name="Footer Placeholder 4"/>
          <p:cNvSpPr>
            <a:spLocks noGrp="1"/>
          </p:cNvSpPr>
          <p:nvPr>
            <p:ph type="ftr" sz="quarter" idx="11"/>
          </p:nvPr>
        </p:nvSpPr>
        <p:spPr/>
        <p:txBody>
          <a:bodyPr/>
          <a:lstStyle/>
          <a:p>
            <a:endParaRPr lang="fr-CA"/>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324404689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fr-FR"/>
              <a:t>Modifiez le style du titre</a:t>
            </a:r>
            <a:endParaRPr lang="en-US"/>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A16409A-6897-4E72-AF8F-101E33DEF089}" type="datetimeFigureOut">
              <a:rPr lang="fr-CA" smtClean="0"/>
              <a:t>2025-12-08</a:t>
            </a:fld>
            <a:endParaRPr lang="fr-CA"/>
          </a:p>
        </p:txBody>
      </p:sp>
      <p:sp>
        <p:nvSpPr>
          <p:cNvPr id="5" name="Footer Placeholder 4"/>
          <p:cNvSpPr>
            <a:spLocks noGrp="1"/>
          </p:cNvSpPr>
          <p:nvPr>
            <p:ph type="ftr" sz="quarter" idx="11"/>
          </p:nvPr>
        </p:nvSpPr>
        <p:spPr/>
        <p:txBody>
          <a:bodyPr/>
          <a:lstStyle/>
          <a:p>
            <a:endParaRPr lang="fr-CA"/>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84B0D7DC-634C-420A-970D-6924D8AA79F1}" type="slidenum">
              <a:rPr lang="fr-CA" smtClean="0"/>
              <a:t>‹N°›</a:t>
            </a:fld>
            <a:endParaRPr lang="fr-CA"/>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a:ln w="3175" cmpd="sng">
                  <a:noFill/>
                </a:ln>
                <a:solidFill>
                  <a:schemeClr val="accent1"/>
                </a:solidFill>
                <a:effectLst/>
                <a:latin typeface="Arial"/>
              </a:rPr>
              <a:t>”</a:t>
            </a:r>
          </a:p>
        </p:txBody>
      </p:sp>
    </p:spTree>
    <p:extLst>
      <p:ext uri="{BB962C8B-B14F-4D97-AF65-F5344CB8AC3E}">
        <p14:creationId xmlns:p14="http://schemas.microsoft.com/office/powerpoint/2010/main" val="12166294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fr-FR"/>
              <a:t>Modifiez le style du titre</a:t>
            </a:r>
            <a:endParaRPr lang="en-US"/>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1A16409A-6897-4E72-AF8F-101E33DEF089}" type="datetimeFigureOut">
              <a:rPr lang="fr-CA" smtClean="0"/>
              <a:t>2025-12-08</a:t>
            </a:fld>
            <a:endParaRPr lang="fr-CA"/>
          </a:p>
        </p:txBody>
      </p:sp>
      <p:sp>
        <p:nvSpPr>
          <p:cNvPr id="6" name="Footer Placeholder 5"/>
          <p:cNvSpPr>
            <a:spLocks noGrp="1"/>
          </p:cNvSpPr>
          <p:nvPr>
            <p:ph type="ftr" sz="quarter" idx="11"/>
          </p:nvPr>
        </p:nvSpPr>
        <p:spPr/>
        <p:txBody>
          <a:bodyPr/>
          <a:lstStyle/>
          <a:p>
            <a:endParaRPr lang="fr-CA"/>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336974335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fr-FR"/>
              <a:t>Modifiez le style du titre</a:t>
            </a:r>
            <a:endParaRPr lang="en-US"/>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1A16409A-6897-4E72-AF8F-101E33DEF089}" type="datetimeFigureOut">
              <a:rPr lang="fr-CA" smtClean="0"/>
              <a:t>2025-12-08</a:t>
            </a:fld>
            <a:endParaRPr lang="fr-CA"/>
          </a:p>
        </p:txBody>
      </p:sp>
      <p:sp>
        <p:nvSpPr>
          <p:cNvPr id="6" name="Footer Placeholder 5"/>
          <p:cNvSpPr>
            <a:spLocks noGrp="1"/>
          </p:cNvSpPr>
          <p:nvPr>
            <p:ph type="ftr" sz="quarter" idx="11"/>
          </p:nvPr>
        </p:nvSpPr>
        <p:spPr/>
        <p:txBody>
          <a:bodyPr/>
          <a:lstStyle/>
          <a:p>
            <a:endParaRPr lang="fr-CA"/>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84B0D7DC-634C-420A-970D-6924D8AA79F1}" type="slidenum">
              <a:rPr lang="fr-CA" smtClean="0"/>
              <a:t>‹N°›</a:t>
            </a:fld>
            <a:endParaRPr lang="fr-CA"/>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a:ln w="3175" cmpd="sng">
                  <a:noFill/>
                </a:ln>
                <a:solidFill>
                  <a:schemeClr val="accent1"/>
                </a:solidFill>
                <a:effectLst/>
                <a:latin typeface="Arial"/>
              </a:rPr>
              <a:t>”</a:t>
            </a:r>
          </a:p>
        </p:txBody>
      </p:sp>
    </p:spTree>
    <p:extLst>
      <p:ext uri="{BB962C8B-B14F-4D97-AF65-F5344CB8AC3E}">
        <p14:creationId xmlns:p14="http://schemas.microsoft.com/office/powerpoint/2010/main" val="47168130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fr-FR"/>
              <a:t>Modifiez le style du titre</a:t>
            </a:r>
            <a:endParaRPr lang="en-US"/>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1A16409A-6897-4E72-AF8F-101E33DEF089}" type="datetimeFigureOut">
              <a:rPr lang="fr-CA" smtClean="0"/>
              <a:t>2025-12-08</a:t>
            </a:fld>
            <a:endParaRPr lang="fr-CA"/>
          </a:p>
        </p:txBody>
      </p:sp>
      <p:sp>
        <p:nvSpPr>
          <p:cNvPr id="6" name="Footer Placeholder 5"/>
          <p:cNvSpPr>
            <a:spLocks noGrp="1"/>
          </p:cNvSpPr>
          <p:nvPr>
            <p:ph type="ftr" sz="quarter" idx="11"/>
          </p:nvPr>
        </p:nvSpPr>
        <p:spPr/>
        <p:txBody>
          <a:bodyPr/>
          <a:lstStyle/>
          <a:p>
            <a:endParaRPr lang="fr-CA"/>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350134890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A16409A-6897-4E72-AF8F-101E33DEF089}" type="datetimeFigureOut">
              <a:rPr lang="fr-CA" smtClean="0"/>
              <a:t>2025-12-08</a:t>
            </a:fld>
            <a:endParaRPr lang="fr-CA"/>
          </a:p>
        </p:txBody>
      </p:sp>
      <p:sp>
        <p:nvSpPr>
          <p:cNvPr id="5" name="Footer Placeholder 4"/>
          <p:cNvSpPr>
            <a:spLocks noGrp="1"/>
          </p:cNvSpPr>
          <p:nvPr>
            <p:ph type="ftr" sz="quarter" idx="11"/>
          </p:nvPr>
        </p:nvSpPr>
        <p:spPr/>
        <p:txBody>
          <a:bodyPr/>
          <a:lstStyle/>
          <a:p>
            <a:endParaRPr lang="fr-CA"/>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303061634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fr-FR"/>
              <a:t>Modifiez le style du titre</a:t>
            </a:r>
            <a:endParaRPr lang="en-US"/>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A16409A-6897-4E72-AF8F-101E33DEF089}" type="datetimeFigureOut">
              <a:rPr lang="fr-CA" smtClean="0"/>
              <a:t>2025-12-08</a:t>
            </a:fld>
            <a:endParaRPr lang="fr-CA"/>
          </a:p>
        </p:txBody>
      </p:sp>
      <p:sp>
        <p:nvSpPr>
          <p:cNvPr id="5" name="Footer Placeholder 4"/>
          <p:cNvSpPr>
            <a:spLocks noGrp="1"/>
          </p:cNvSpPr>
          <p:nvPr>
            <p:ph type="ftr" sz="quarter" idx="11"/>
          </p:nvPr>
        </p:nvSpPr>
        <p:spPr/>
        <p:txBody>
          <a:bodyPr/>
          <a:lstStyle/>
          <a:p>
            <a:endParaRPr lang="fr-CA"/>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760550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8542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2863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174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fr-FR"/>
              <a:t>Modifiez le style du titre</a:t>
            </a:r>
            <a:endParaRPr lang="en-US"/>
          </a:p>
        </p:txBody>
      </p:sp>
      <p:sp>
        <p:nvSpPr>
          <p:cNvPr id="3" name="Content Placeholder 2"/>
          <p:cNvSpPr>
            <a:spLocks noGrp="1"/>
          </p:cNvSpPr>
          <p:nvPr>
            <p:ph idx="1"/>
          </p:nvPr>
        </p:nvSpPr>
        <p:spPr>
          <a:xfrm>
            <a:off x="3107054" y="2560320"/>
            <a:ext cx="10698480" cy="453314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1A16409A-6897-4E72-AF8F-101E33DEF089}" type="datetimeFigureOut">
              <a:rPr lang="fr-CA" smtClean="0"/>
              <a:t>2025-12-08</a:t>
            </a:fld>
            <a:endParaRPr lang="fr-CA"/>
          </a:p>
        </p:txBody>
      </p:sp>
      <p:sp>
        <p:nvSpPr>
          <p:cNvPr id="5" name="Footer Placeholder 4"/>
          <p:cNvSpPr>
            <a:spLocks noGrp="1"/>
          </p:cNvSpPr>
          <p:nvPr>
            <p:ph type="ftr" sz="quarter" idx="11"/>
          </p:nvPr>
        </p:nvSpPr>
        <p:spPr/>
        <p:txBody>
          <a:bodyPr/>
          <a:lstStyle/>
          <a:p>
            <a:endParaRPr lang="fr-CA"/>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300637060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003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89327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2775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7908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12486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5317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8937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372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64201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658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fr-FR"/>
              <a:t>Modifiez le style du titre</a:t>
            </a:r>
            <a:endParaRPr lang="en-US"/>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1A16409A-6897-4E72-AF8F-101E33DEF089}" type="datetimeFigureOut">
              <a:rPr lang="fr-CA" smtClean="0"/>
              <a:t>2025-12-08</a:t>
            </a:fld>
            <a:endParaRPr lang="fr-CA"/>
          </a:p>
        </p:txBody>
      </p:sp>
      <p:sp>
        <p:nvSpPr>
          <p:cNvPr id="5" name="Footer Placeholder 4"/>
          <p:cNvSpPr>
            <a:spLocks noGrp="1"/>
          </p:cNvSpPr>
          <p:nvPr>
            <p:ph type="ftr" sz="quarter" idx="11"/>
          </p:nvPr>
        </p:nvSpPr>
        <p:spPr/>
        <p:txBody>
          <a:bodyPr/>
          <a:lstStyle/>
          <a:p>
            <a:endParaRPr lang="fr-CA"/>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320440616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3732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06642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a:p>
        </p:txBody>
      </p:sp>
      <p:sp>
        <p:nvSpPr>
          <p:cNvPr id="3" name="Content Placeholder 2"/>
          <p:cNvSpPr>
            <a:spLocks noGrp="1"/>
          </p:cNvSpPr>
          <p:nvPr>
            <p:ph sz="half" idx="1"/>
          </p:nvPr>
        </p:nvSpPr>
        <p:spPr>
          <a:xfrm>
            <a:off x="3107054" y="2560320"/>
            <a:ext cx="5176637" cy="453314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8628896" y="2551467"/>
            <a:ext cx="5176637" cy="4533146"/>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p:txBody>
          <a:bodyPr/>
          <a:lstStyle/>
          <a:p>
            <a:fld id="{1A16409A-6897-4E72-AF8F-101E33DEF089}" type="datetimeFigureOut">
              <a:rPr lang="fr-CA" smtClean="0"/>
              <a:t>2025-12-08</a:t>
            </a:fld>
            <a:endParaRPr lang="fr-CA"/>
          </a:p>
        </p:txBody>
      </p:sp>
      <p:sp>
        <p:nvSpPr>
          <p:cNvPr id="6" name="Footer Placeholder 5"/>
          <p:cNvSpPr>
            <a:spLocks noGrp="1"/>
          </p:cNvSpPr>
          <p:nvPr>
            <p:ph type="ftr" sz="quarter" idx="11"/>
          </p:nvPr>
        </p:nvSpPr>
        <p:spPr/>
        <p:txBody>
          <a:bodyPr/>
          <a:lstStyle/>
          <a:p>
            <a:endParaRPr lang="fr-CA"/>
          </a:p>
        </p:txBody>
      </p:sp>
      <p:sp>
        <p:nvSpPr>
          <p:cNvPr id="10"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638175" y="945339"/>
            <a:ext cx="935720" cy="438150"/>
          </a:xfrm>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35190470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a:t>Cliquez pour modifier les styles du texte du masque</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fr-FR"/>
              <a:t>Cliquez pour modifier les styles du texte du masque</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p:txBody>
          <a:bodyPr/>
          <a:lstStyle/>
          <a:p>
            <a:fld id="{1A16409A-6897-4E72-AF8F-101E33DEF089}" type="datetimeFigureOut">
              <a:rPr lang="fr-CA" smtClean="0"/>
              <a:t>2025-12-08</a:t>
            </a:fld>
            <a:endParaRPr lang="fr-CA"/>
          </a:p>
        </p:txBody>
      </p:sp>
      <p:sp>
        <p:nvSpPr>
          <p:cNvPr id="8" name="Footer Placeholder 7"/>
          <p:cNvSpPr>
            <a:spLocks noGrp="1"/>
          </p:cNvSpPr>
          <p:nvPr>
            <p:ph type="ftr" sz="quarter" idx="11"/>
          </p:nvPr>
        </p:nvSpPr>
        <p:spPr/>
        <p:txBody>
          <a:bodyPr/>
          <a:lstStyle/>
          <a:p>
            <a:endParaRPr lang="fr-CA"/>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4346604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a:p>
        </p:txBody>
      </p:sp>
      <p:sp>
        <p:nvSpPr>
          <p:cNvPr id="3" name="Date Placeholder 2"/>
          <p:cNvSpPr>
            <a:spLocks noGrp="1"/>
          </p:cNvSpPr>
          <p:nvPr>
            <p:ph type="dt" sz="half" idx="10"/>
          </p:nvPr>
        </p:nvSpPr>
        <p:spPr/>
        <p:txBody>
          <a:bodyPr/>
          <a:lstStyle/>
          <a:p>
            <a:fld id="{1A16409A-6897-4E72-AF8F-101E33DEF089}" type="datetimeFigureOut">
              <a:rPr lang="fr-CA" smtClean="0"/>
              <a:t>2025-12-08</a:t>
            </a:fld>
            <a:endParaRPr lang="fr-CA"/>
          </a:p>
        </p:txBody>
      </p:sp>
      <p:sp>
        <p:nvSpPr>
          <p:cNvPr id="4" name="Footer Placeholder 3"/>
          <p:cNvSpPr>
            <a:spLocks noGrp="1"/>
          </p:cNvSpPr>
          <p:nvPr>
            <p:ph type="ftr" sz="quarter" idx="11"/>
          </p:nvPr>
        </p:nvSpPr>
        <p:spPr/>
        <p:txBody>
          <a:bodyPr/>
          <a:lstStyle/>
          <a:p>
            <a:endParaRPr lang="fr-CA"/>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260462422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16409A-6897-4E72-AF8F-101E33DEF089}" type="datetimeFigureOut">
              <a:rPr lang="fr-CA" smtClean="0"/>
              <a:t>2025-12-08</a:t>
            </a:fld>
            <a:endParaRPr lang="fr-CA"/>
          </a:p>
        </p:txBody>
      </p:sp>
      <p:sp>
        <p:nvSpPr>
          <p:cNvPr id="3" name="Footer Placeholder 2"/>
          <p:cNvSpPr>
            <a:spLocks noGrp="1"/>
          </p:cNvSpPr>
          <p:nvPr>
            <p:ph type="ftr" sz="quarter" idx="11"/>
          </p:nvPr>
        </p:nvSpPr>
        <p:spPr/>
        <p:txBody>
          <a:bodyPr/>
          <a:lstStyle/>
          <a:p>
            <a:endParaRPr lang="fr-CA"/>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236913789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fr-FR"/>
              <a:t>Modifiez le style du titre</a:t>
            </a:r>
            <a:endParaRPr lang="en-US"/>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A16409A-6897-4E72-AF8F-101E33DEF089}" type="datetimeFigureOut">
              <a:rPr lang="fr-CA" smtClean="0"/>
              <a:t>2025-12-08</a:t>
            </a:fld>
            <a:endParaRPr lang="fr-CA"/>
          </a:p>
        </p:txBody>
      </p:sp>
      <p:sp>
        <p:nvSpPr>
          <p:cNvPr id="6" name="Footer Placeholder 5"/>
          <p:cNvSpPr>
            <a:spLocks noGrp="1"/>
          </p:cNvSpPr>
          <p:nvPr>
            <p:ph type="ftr" sz="quarter" idx="11"/>
          </p:nvPr>
        </p:nvSpPr>
        <p:spPr/>
        <p:txBody>
          <a:bodyPr/>
          <a:lstStyle/>
          <a:p>
            <a:endParaRPr lang="fr-CA"/>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21387089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fr-FR"/>
              <a:t>Modifiez le style du titre</a:t>
            </a:r>
            <a:endParaRPr lang="en-US"/>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fr-FR"/>
              <a:t>Cliquez sur l'icône pour ajouter une image</a:t>
            </a:r>
            <a:endParaRPr lang="en-US"/>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1A16409A-6897-4E72-AF8F-101E33DEF089}" type="datetimeFigureOut">
              <a:rPr lang="fr-CA" smtClean="0"/>
              <a:t>2025-12-08</a:t>
            </a:fld>
            <a:endParaRPr lang="fr-CA"/>
          </a:p>
        </p:txBody>
      </p:sp>
      <p:sp>
        <p:nvSpPr>
          <p:cNvPr id="6" name="Footer Placeholder 5"/>
          <p:cNvSpPr>
            <a:spLocks noGrp="1"/>
          </p:cNvSpPr>
          <p:nvPr>
            <p:ph type="ftr" sz="quarter" idx="11"/>
          </p:nvPr>
        </p:nvSpPr>
        <p:spPr/>
        <p:txBody>
          <a:bodyPr/>
          <a:lstStyle/>
          <a:p>
            <a:endParaRPr lang="fr-CA"/>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84B0D7DC-634C-420A-970D-6924D8AA79F1}" type="slidenum">
              <a:rPr lang="fr-CA" smtClean="0"/>
              <a:t>‹N°›</a:t>
            </a:fld>
            <a:endParaRPr lang="fr-CA"/>
          </a:p>
        </p:txBody>
      </p:sp>
    </p:spTree>
    <p:extLst>
      <p:ext uri="{BB962C8B-B14F-4D97-AF65-F5344CB8AC3E}">
        <p14:creationId xmlns:p14="http://schemas.microsoft.com/office/powerpoint/2010/main" val="20790880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fr-FR"/>
            </a:p>
          </p:txBody>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fr-FR"/>
            </a:p>
          </p:txBody>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fr-FR"/>
            </a:p>
          </p:txBody>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fr-FR"/>
            </a:p>
          </p:txBody>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fr-FR"/>
            </a:p>
          </p:txBody>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fr-FR"/>
            </a:p>
          </p:txBody>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fr-FR"/>
            </a:p>
          </p:txBody>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fr-FR"/>
            </a:p>
          </p:txBody>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fr-FR"/>
            </a:p>
          </p:txBody>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fr-FR"/>
            </a:p>
          </p:txBody>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fr-FR"/>
            </a:p>
          </p:txBody>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fr-FR"/>
            </a:p>
          </p:txBody>
        </p:sp>
      </p:grpSp>
      <p:grpSp>
        <p:nvGrpSpPr>
          <p:cNvPr id="10" name="Group 9"/>
          <p:cNvGrpSpPr/>
          <p:nvPr/>
        </p:nvGrpSpPr>
        <p:grpSpPr>
          <a:xfrm>
            <a:off x="32665" y="-943"/>
            <a:ext cx="2828009" cy="8224847"/>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fr-FR"/>
            </a:p>
          </p:txBody>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fr-FR"/>
            </a:p>
          </p:txBody>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fr-FR"/>
            </a:p>
          </p:txBody>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fr-FR"/>
            </a:p>
          </p:txBody>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fr-FR"/>
            </a:p>
          </p:txBody>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fr-FR"/>
            </a:p>
          </p:txBody>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fr-FR"/>
            </a:p>
          </p:txBody>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fr-FR"/>
            </a:p>
          </p:txBody>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fr-FR"/>
            </a:p>
          </p:txBody>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fr-FR"/>
            </a:p>
          </p:txBody>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fr-FR"/>
            </a:p>
          </p:txBody>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fr-FR"/>
            </a:p>
          </p:txBody>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fr-FR"/>
          </a:p>
        </p:txBody>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fr-FR"/>
              <a:t>Modifiez le style du titre</a:t>
            </a:r>
            <a:endParaRPr lang="en-US"/>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1A16409A-6897-4E72-AF8F-101E33DEF089}" type="datetimeFigureOut">
              <a:rPr lang="fr-CA" smtClean="0"/>
              <a:t>2025-12-08</a:t>
            </a:fld>
            <a:endParaRPr lang="fr-CA"/>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fr-CA"/>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84B0D7DC-634C-420A-970D-6924D8AA79F1}" type="slidenum">
              <a:rPr lang="fr-CA" smtClean="0"/>
              <a:t>‹N°›</a:t>
            </a:fld>
            <a:endParaRPr lang="fr-CA"/>
          </a:p>
        </p:txBody>
      </p:sp>
    </p:spTree>
    <p:extLst>
      <p:ext uri="{BB962C8B-B14F-4D97-AF65-F5344CB8AC3E}">
        <p14:creationId xmlns:p14="http://schemas.microsoft.com/office/powerpoint/2010/main" val="75974505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Lst>
  <p:hf sldNum="0" hdr="0" ftr="0" dt="0"/>
  <p:txStyles>
    <p:titleStyle>
      <a:lvl1pPr algn="l" defTabSz="548640" rtl="0" eaLnBrk="1" latinLnBrk="0" hangingPunct="1">
        <a:spcBef>
          <a:spcPct val="0"/>
        </a:spcBef>
        <a:buNone/>
        <a:defRPr sz="432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png"/><Relationship Id="rId7" Type="http://schemas.openxmlformats.org/officeDocument/2006/relationships/image" Target="../media/image49.png"/><Relationship Id="rId12" Type="http://schemas.openxmlformats.org/officeDocument/2006/relationships/image" Target="../media/image54.sv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5.sv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45462"/>
            <a:ext cx="7556421" cy="1417558"/>
          </a:xfrm>
          <a:prstGeom prst="rect">
            <a:avLst/>
          </a:prstGeom>
          <a:noFill/>
          <a:ln/>
        </p:spPr>
        <p:txBody>
          <a:bodyPr wrap="square" lIns="0" tIns="0" rIns="0" bIns="0" rtlCol="0" anchor="t"/>
          <a:lstStyle/>
          <a:p>
            <a:pPr marL="0" indent="0" algn="l">
              <a:lnSpc>
                <a:spcPts val="5550"/>
              </a:lnSpc>
              <a:buNone/>
            </a:pPr>
            <a:r>
              <a:rPr lang="en-US" sz="4450">
                <a:solidFill>
                  <a:srgbClr val="124E73"/>
                </a:solidFill>
                <a:latin typeface="MuseoModerno Medium" pitchFamily="34" charset="0"/>
                <a:ea typeface="MuseoModerno Medium" pitchFamily="34" charset="-122"/>
                <a:cs typeface="MuseoModerno Medium" pitchFamily="34" charset="-120"/>
              </a:rPr>
              <a:t>Simulation d’une balle souple dans Unity</a:t>
            </a:r>
            <a:endParaRPr lang="en-US" sz="4450"/>
          </a:p>
        </p:txBody>
      </p:sp>
      <p:sp>
        <p:nvSpPr>
          <p:cNvPr id="4" name="Text 1"/>
          <p:cNvSpPr/>
          <p:nvPr/>
        </p:nvSpPr>
        <p:spPr>
          <a:xfrm>
            <a:off x="793790" y="4503182"/>
            <a:ext cx="7556421" cy="362903"/>
          </a:xfrm>
          <a:prstGeom prst="rect">
            <a:avLst/>
          </a:prstGeom>
          <a:noFill/>
          <a:ln/>
        </p:spPr>
        <p:txBody>
          <a:bodyPr wrap="non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Déformation élastique, interactions physiques et rendu PBR</a:t>
            </a:r>
            <a:endParaRPr lang="en-US" sz="1750"/>
          </a:p>
        </p:txBody>
      </p:sp>
      <p:sp>
        <p:nvSpPr>
          <p:cNvPr id="5" name="Text 2"/>
          <p:cNvSpPr/>
          <p:nvPr/>
        </p:nvSpPr>
        <p:spPr>
          <a:xfrm>
            <a:off x="793790" y="5121235"/>
            <a:ext cx="7556421" cy="362903"/>
          </a:xfrm>
          <a:prstGeom prst="rect">
            <a:avLst/>
          </a:prstGeom>
          <a:noFill/>
          <a:ln/>
        </p:spPr>
        <p:txBody>
          <a:bodyPr wrap="none" lIns="0" tIns="0" rIns="0" bIns="0" rtlCol="0" anchor="t"/>
          <a:lstStyle/>
          <a:p>
            <a:pPr>
              <a:lnSpc>
                <a:spcPts val="2850"/>
              </a:lnSpc>
            </a:pPr>
            <a:r>
              <a:rPr lang="en-US" sz="1750" dirty="0" err="1">
                <a:solidFill>
                  <a:srgbClr val="2B4150"/>
                </a:solidFill>
                <a:latin typeface="Source Sans 3"/>
                <a:ea typeface="Source Sans 3" pitchFamily="34" charset="-122"/>
                <a:cs typeface="Source Sans 3" pitchFamily="34" charset="-120"/>
              </a:rPr>
              <a:t>Etudiants</a:t>
            </a:r>
            <a:r>
              <a:rPr lang="en-US" sz="1750" dirty="0">
                <a:solidFill>
                  <a:srgbClr val="2B4150"/>
                </a:solidFill>
                <a:latin typeface="Source Sans 3"/>
                <a:ea typeface="Source Sans 3" pitchFamily="34" charset="-122"/>
                <a:cs typeface="Source Sans 3" pitchFamily="34" charset="-120"/>
              </a:rPr>
              <a:t> : Moussa Fall , Ousmane Seye , Saad </a:t>
            </a:r>
            <a:r>
              <a:rPr lang="en-US" sz="1750" dirty="0" err="1">
                <a:solidFill>
                  <a:srgbClr val="2B4150"/>
                </a:solidFill>
                <a:latin typeface="Source Sans 3"/>
                <a:ea typeface="Source Sans 3" pitchFamily="34" charset="-122"/>
                <a:cs typeface="Source Sans 3" pitchFamily="34" charset="-120"/>
              </a:rPr>
              <a:t>Bouqarbous</a:t>
            </a:r>
            <a:endParaRPr lang="en-US" sz="1750" dirty="0">
              <a:solidFill>
                <a:srgbClr val="000000"/>
              </a:solidFill>
              <a:latin typeface="Source Sans 3"/>
              <a:ea typeface="Source Sans 3" pitchFamily="34" charset="-122"/>
              <a:cs typeface="Source Sans 3" pitchFamily="34" charset="-120"/>
            </a:endParaRPr>
          </a:p>
          <a:p>
            <a:pPr>
              <a:lnSpc>
                <a:spcPts val="2850"/>
              </a:lnSpc>
            </a:pPr>
            <a:r>
              <a:rPr lang="en-US" sz="1750" dirty="0">
                <a:solidFill>
                  <a:srgbClr val="2B4150"/>
                </a:solidFill>
                <a:latin typeface="Source Sans 3"/>
                <a:ea typeface="Source Sans 3" pitchFamily="34" charset="-122"/>
                <a:cs typeface="Source Sans 3" pitchFamily="34" charset="-120"/>
              </a:rPr>
              <a:t>Cours:  </a:t>
            </a:r>
            <a:r>
              <a:rPr lang="en-US" sz="1750" dirty="0" err="1">
                <a:solidFill>
                  <a:srgbClr val="2B4150"/>
                </a:solidFill>
                <a:latin typeface="Source Sans 3"/>
                <a:ea typeface="Source Sans 3" pitchFamily="34" charset="-122"/>
                <a:cs typeface="Source Sans 3" pitchFamily="34" charset="-120"/>
              </a:rPr>
              <a:t>Sujets</a:t>
            </a:r>
            <a:r>
              <a:rPr lang="en-US" sz="1750" dirty="0">
                <a:solidFill>
                  <a:srgbClr val="2B4150"/>
                </a:solidFill>
                <a:latin typeface="Source Sans 3"/>
                <a:ea typeface="Source Sans 3" pitchFamily="34" charset="-122"/>
                <a:cs typeface="Source Sans 3" pitchFamily="34" charset="-120"/>
              </a:rPr>
              <a:t> </a:t>
            </a:r>
            <a:r>
              <a:rPr lang="en-US" sz="1750" dirty="0" err="1">
                <a:solidFill>
                  <a:srgbClr val="2B4150"/>
                </a:solidFill>
                <a:latin typeface="Source Sans 3"/>
                <a:ea typeface="Source Sans 3" pitchFamily="34" charset="-122"/>
                <a:cs typeface="Source Sans 3" pitchFamily="34" charset="-120"/>
              </a:rPr>
              <a:t>Avanc</a:t>
            </a:r>
            <a:r>
              <a:rPr lang="en-US" dirty="0" err="1">
                <a:solidFill>
                  <a:srgbClr val="2B4150"/>
                </a:solidFill>
                <a:latin typeface="Source Sans 3"/>
                <a:ea typeface="Source Sans 3" pitchFamily="34" charset="-122"/>
                <a:cs typeface="Source Sans 3" pitchFamily="34" charset="-120"/>
              </a:rPr>
              <a:t>é</a:t>
            </a:r>
            <a:r>
              <a:rPr lang="en-US" sz="1750" dirty="0" err="1">
                <a:solidFill>
                  <a:srgbClr val="2B4150"/>
                </a:solidFill>
                <a:latin typeface="Source Sans 3"/>
                <a:ea typeface="Source Sans 3" pitchFamily="34" charset="-122"/>
                <a:cs typeface="Source Sans 3" pitchFamily="34" charset="-120"/>
              </a:rPr>
              <a:t>s</a:t>
            </a:r>
            <a:r>
              <a:rPr lang="en-US" sz="1750" dirty="0">
                <a:solidFill>
                  <a:srgbClr val="2B4150"/>
                </a:solidFill>
                <a:latin typeface="Source Sans 3"/>
                <a:ea typeface="Source Sans 3" pitchFamily="34" charset="-122"/>
                <a:cs typeface="Source Sans 3" pitchFamily="34" charset="-120"/>
              </a:rPr>
              <a:t> </a:t>
            </a:r>
            <a:r>
              <a:rPr lang="en-US" sz="1750" dirty="0" err="1">
                <a:solidFill>
                  <a:srgbClr val="2B4150"/>
                </a:solidFill>
                <a:latin typeface="Source Sans 3"/>
                <a:ea typeface="Source Sans 3" pitchFamily="34" charset="-122"/>
                <a:cs typeface="Source Sans 3" pitchFamily="34" charset="-120"/>
              </a:rPr>
              <a:t>en</a:t>
            </a:r>
            <a:r>
              <a:rPr lang="en-US" sz="1750" dirty="0">
                <a:solidFill>
                  <a:srgbClr val="2B4150"/>
                </a:solidFill>
                <a:latin typeface="Source Sans 3"/>
                <a:ea typeface="Source Sans 3" pitchFamily="34" charset="-122"/>
                <a:cs typeface="Source Sans 3" pitchFamily="34" charset="-120"/>
              </a:rPr>
              <a:t> Informatique : </a:t>
            </a:r>
            <a:r>
              <a:rPr lang="en-US" sz="1750" dirty="0" err="1">
                <a:solidFill>
                  <a:srgbClr val="2B4150"/>
                </a:solidFill>
                <a:latin typeface="Source Sans 3"/>
                <a:ea typeface="Source Sans 3" pitchFamily="34" charset="-122"/>
                <a:cs typeface="Source Sans 3" pitchFamily="34" charset="-120"/>
              </a:rPr>
              <a:t>Infographie</a:t>
            </a:r>
            <a:r>
              <a:rPr lang="en-US" sz="1750" dirty="0">
                <a:solidFill>
                  <a:srgbClr val="2B4150"/>
                </a:solidFill>
                <a:latin typeface="Source Sans 3"/>
                <a:ea typeface="Source Sans 3" pitchFamily="34" charset="-122"/>
                <a:cs typeface="Source Sans 3" pitchFamily="34" charset="-120"/>
              </a:rPr>
              <a:t>/Jeu </a:t>
            </a:r>
            <a:r>
              <a:rPr lang="en-US" sz="1750" dirty="0" err="1">
                <a:solidFill>
                  <a:srgbClr val="2B4150"/>
                </a:solidFill>
                <a:latin typeface="Source Sans 3"/>
                <a:ea typeface="Source Sans 3" pitchFamily="34" charset="-122"/>
                <a:cs typeface="Source Sans 3" pitchFamily="34" charset="-120"/>
              </a:rPr>
              <a:t>Vidéo</a:t>
            </a:r>
            <a:r>
              <a:rPr lang="en-US" sz="1750" dirty="0">
                <a:solidFill>
                  <a:srgbClr val="2B4150"/>
                </a:solidFill>
                <a:latin typeface="Source Sans 3"/>
                <a:ea typeface="Source Sans 3" pitchFamily="34" charset="-122"/>
                <a:cs typeface="Source Sans 3" pitchFamily="34" charset="-120"/>
              </a:rPr>
              <a:t> , INFO 4900</a:t>
            </a:r>
          </a:p>
          <a:p>
            <a:pPr>
              <a:lnSpc>
                <a:spcPts val="2850"/>
              </a:lnSpc>
            </a:pPr>
            <a:r>
              <a:rPr lang="en-US" sz="1750" dirty="0">
                <a:solidFill>
                  <a:srgbClr val="2B4150"/>
                </a:solidFill>
                <a:latin typeface="Source Sans 3"/>
                <a:ea typeface="Source Sans 3" pitchFamily="34" charset="-122"/>
                <a:cs typeface="Source Sans 3" pitchFamily="34" charset="-120"/>
              </a:rPr>
              <a:t>D</a:t>
            </a:r>
            <a:r>
              <a:rPr lang="en-US" dirty="0">
                <a:solidFill>
                  <a:srgbClr val="2B4150"/>
                </a:solidFill>
                <a:latin typeface="Source Sans 3"/>
                <a:ea typeface="Source Sans 3" pitchFamily="34" charset="-122"/>
                <a:cs typeface="Source Sans 3" pitchFamily="34" charset="-120"/>
              </a:rPr>
              <a:t>é</a:t>
            </a:r>
            <a:r>
              <a:rPr lang="en-US" sz="1750" dirty="0">
                <a:solidFill>
                  <a:srgbClr val="2B4150"/>
                </a:solidFill>
                <a:latin typeface="Source Sans 3"/>
                <a:ea typeface="Source Sans 3" pitchFamily="34" charset="-122"/>
                <a:cs typeface="Source Sans 3" pitchFamily="34" charset="-120"/>
              </a:rPr>
              <a:t>partement </a:t>
            </a:r>
            <a:r>
              <a:rPr lang="en-US" sz="1750" dirty="0" err="1">
                <a:solidFill>
                  <a:srgbClr val="2B4150"/>
                </a:solidFill>
                <a:latin typeface="Source Sans 3"/>
                <a:ea typeface="Source Sans 3" pitchFamily="34" charset="-122"/>
                <a:cs typeface="Source Sans 3" pitchFamily="34" charset="-120"/>
              </a:rPr>
              <a:t>d'informatique</a:t>
            </a:r>
            <a:r>
              <a:rPr lang="en-US" sz="1750" dirty="0">
                <a:solidFill>
                  <a:srgbClr val="2B4150"/>
                </a:solidFill>
                <a:latin typeface="Source Sans 3"/>
                <a:ea typeface="Source Sans 3" pitchFamily="34" charset="-122"/>
                <a:cs typeface="Source Sans 3" pitchFamily="34" charset="-120"/>
              </a:rPr>
              <a:t> , Universit</a:t>
            </a:r>
            <a:r>
              <a:rPr lang="en-US" dirty="0">
                <a:solidFill>
                  <a:srgbClr val="2B4150"/>
                </a:solidFill>
                <a:latin typeface="Source Sans 3"/>
                <a:ea typeface="Source Sans 3" pitchFamily="34" charset="-122"/>
                <a:cs typeface="Source Sans 3" pitchFamily="34" charset="-120"/>
              </a:rPr>
              <a:t>é de Moncton </a:t>
            </a:r>
            <a:endParaRPr lang="en-US" sz="1750" dirty="0">
              <a:solidFill>
                <a:srgbClr val="2B4150"/>
              </a:solidFill>
              <a:latin typeface="Source Sans 3"/>
              <a:ea typeface="Source Sans 3" pitchFamily="34" charset="-122"/>
              <a:cs typeface="Source Sans 3" pitchFamily="34" charset="-120"/>
            </a:endParaRPr>
          </a:p>
          <a:p>
            <a:pPr>
              <a:lnSpc>
                <a:spcPts val="2850"/>
              </a:lnSpc>
            </a:pPr>
            <a:r>
              <a:rPr lang="en-US" sz="1750" dirty="0" err="1">
                <a:solidFill>
                  <a:srgbClr val="2B4150"/>
                </a:solidFill>
                <a:latin typeface="Source Sans 3"/>
                <a:ea typeface="Source Sans 3" pitchFamily="34" charset="-122"/>
                <a:cs typeface="Source Sans 3" pitchFamily="34" charset="-120"/>
              </a:rPr>
              <a:t>Professeur</a:t>
            </a:r>
            <a:r>
              <a:rPr lang="en-US" sz="1750" dirty="0">
                <a:solidFill>
                  <a:srgbClr val="2B4150"/>
                </a:solidFill>
                <a:latin typeface="Source Sans 3"/>
              </a:rPr>
              <a:t> : Ghazal </a:t>
            </a:r>
            <a:r>
              <a:rPr lang="en-US" sz="1750" dirty="0" err="1">
                <a:solidFill>
                  <a:srgbClr val="2B4150"/>
                </a:solidFill>
                <a:latin typeface="Source Sans 3"/>
              </a:rPr>
              <a:t>Rouhafzay</a:t>
            </a:r>
            <a:endParaRPr lang="en-US" sz="1750" dirty="0">
              <a:solidFill>
                <a:srgbClr val="2B4150"/>
              </a:solidFill>
              <a:latin typeface="Source Sans 3"/>
            </a:endParaRPr>
          </a:p>
          <a:p>
            <a:pPr>
              <a:lnSpc>
                <a:spcPts val="2850"/>
              </a:lnSpc>
            </a:pPr>
            <a:endParaRPr lang="en-US" sz="1750" dirty="0">
              <a:solidFill>
                <a:srgbClr val="2B4150"/>
              </a:solidFill>
              <a:latin typeface="Source Sans 3"/>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311825"/>
            <a:ext cx="6784300" cy="354330"/>
          </a:xfrm>
          <a:prstGeom prst="rect">
            <a:avLst/>
          </a:prstGeom>
          <a:noFill/>
          <a:ln/>
        </p:spPr>
        <p:txBody>
          <a:bodyPr wrap="none" lIns="0" tIns="0" rIns="0" bIns="0" rtlCol="0" anchor="t"/>
          <a:lstStyle/>
          <a:p>
            <a:pPr marL="0" indent="0" algn="l">
              <a:lnSpc>
                <a:spcPts val="2750"/>
              </a:lnSpc>
              <a:buNone/>
            </a:pPr>
            <a:r>
              <a:rPr lang="en-US" sz="2200">
                <a:solidFill>
                  <a:srgbClr val="000000"/>
                </a:solidFill>
                <a:latin typeface="MuseoModerno Medium" pitchFamily="34" charset="0"/>
                <a:ea typeface="MuseoModerno Medium" pitchFamily="34" charset="-122"/>
                <a:cs typeface="MuseoModerno Medium" pitchFamily="34" charset="-120"/>
              </a:rPr>
              <a:t>🔵</a:t>
            </a:r>
            <a:r>
              <a:rPr lang="en-US" sz="2200">
                <a:solidFill>
                  <a:srgbClr val="124E73"/>
                </a:solidFill>
                <a:latin typeface="MuseoModerno Medium" pitchFamily="34" charset="0"/>
                <a:ea typeface="MuseoModerno Medium" pitchFamily="34" charset="-122"/>
                <a:cs typeface="MuseoModerno Medium" pitchFamily="34" charset="-120"/>
              </a:rPr>
              <a:t> Animation : vue d'ensemble du comportement</a:t>
            </a:r>
            <a:endParaRPr lang="en-US" sz="220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1400">
                <a:solidFill>
                  <a:srgbClr val="2B4150"/>
                </a:solidFill>
                <a:latin typeface="Source Sans 3" pitchFamily="34" charset="0"/>
                <a:ea typeface="Source Sans 3" pitchFamily="34" charset="-122"/>
                <a:cs typeface="Source Sans 3" pitchFamily="34" charset="-120"/>
              </a:rPr>
              <a:t>L'animation de la balle est entièrement </a:t>
            </a:r>
            <a:r>
              <a:rPr lang="en-US" sz="1600">
                <a:solidFill>
                  <a:srgbClr val="2B4150"/>
                </a:solidFill>
                <a:latin typeface="Source Sans 3" pitchFamily="34" charset="0"/>
                <a:ea typeface="Source Sans 3" pitchFamily="34" charset="-122"/>
                <a:cs typeface="Source Sans 3" pitchFamily="34" charset="-120"/>
              </a:rPr>
              <a:t>basée</a:t>
            </a:r>
            <a:r>
              <a:rPr lang="en-US" sz="1400">
                <a:solidFill>
                  <a:srgbClr val="2B4150"/>
                </a:solidFill>
                <a:latin typeface="Source Sans 3" pitchFamily="34" charset="0"/>
                <a:ea typeface="Source Sans 3" pitchFamily="34" charset="-122"/>
                <a:cs typeface="Source Sans 3" pitchFamily="34" charset="-120"/>
              </a:rPr>
              <a:t> sur la physique, sans aucune keyframe manuelle. Chaque interaction est gérée par le moteur physique d'Unity et des scripts simples.</a:t>
            </a:r>
            <a:endParaRPr lang="en-US" sz="1400"/>
          </a:p>
        </p:txBody>
      </p:sp>
      <p:sp>
        <p:nvSpPr>
          <p:cNvPr id="4" name="Shape 2"/>
          <p:cNvSpPr/>
          <p:nvPr/>
        </p:nvSpPr>
        <p:spPr>
          <a:xfrm>
            <a:off x="7307580" y="1201936"/>
            <a:ext cx="15240" cy="3972639"/>
          </a:xfrm>
          <a:prstGeom prst="roundRect">
            <a:avLst>
              <a:gd name="adj" fmla="val 111628"/>
            </a:avLst>
          </a:prstGeom>
          <a:solidFill>
            <a:srgbClr val="D9D4C9"/>
          </a:solidFill>
          <a:ln/>
        </p:spPr>
        <p:txBody>
          <a:bodyPr/>
          <a:lstStyle/>
          <a:p>
            <a:endParaRPr lang="fr-CA"/>
          </a:p>
        </p:txBody>
      </p:sp>
      <p:sp>
        <p:nvSpPr>
          <p:cNvPr id="5" name="Shape 3"/>
          <p:cNvSpPr/>
          <p:nvPr/>
        </p:nvSpPr>
        <p:spPr>
          <a:xfrm>
            <a:off x="7103626" y="1321832"/>
            <a:ext cx="226814" cy="15240"/>
          </a:xfrm>
          <a:prstGeom prst="roundRect">
            <a:avLst>
              <a:gd name="adj" fmla="val 111628"/>
            </a:avLst>
          </a:prstGeom>
          <a:solidFill>
            <a:srgbClr val="D9D4C9"/>
          </a:solidFill>
          <a:ln/>
        </p:spPr>
        <p:txBody>
          <a:bodyPr/>
          <a:lstStyle/>
          <a:p>
            <a:endParaRPr lang="fr-CA"/>
          </a:p>
        </p:txBody>
      </p:sp>
      <p:sp>
        <p:nvSpPr>
          <p:cNvPr id="6" name="Shape 4"/>
          <p:cNvSpPr/>
          <p:nvPr/>
        </p:nvSpPr>
        <p:spPr>
          <a:xfrm>
            <a:off x="7272695" y="1286947"/>
            <a:ext cx="85011" cy="85011"/>
          </a:xfrm>
          <a:prstGeom prst="roundRect">
            <a:avLst>
              <a:gd name="adj" fmla="val 537813"/>
            </a:avLst>
          </a:prstGeom>
          <a:solidFill>
            <a:srgbClr val="325F7B"/>
          </a:solidFill>
          <a:ln/>
        </p:spPr>
        <p:txBody>
          <a:bodyPr/>
          <a:lstStyle/>
          <a:p>
            <a:endParaRPr lang="fr-CA"/>
          </a:p>
        </p:txBody>
      </p:sp>
      <p:sp>
        <p:nvSpPr>
          <p:cNvPr id="7" name="Text 5"/>
          <p:cNvSpPr/>
          <p:nvPr/>
        </p:nvSpPr>
        <p:spPr>
          <a:xfrm>
            <a:off x="5444014" y="1240869"/>
            <a:ext cx="1417558" cy="177165"/>
          </a:xfrm>
          <a:prstGeom prst="rect">
            <a:avLst/>
          </a:prstGeom>
          <a:noFill/>
          <a:ln/>
        </p:spPr>
        <p:txBody>
          <a:bodyPr wrap="none" lIns="0" tIns="0" rIns="0" bIns="0" rtlCol="0" anchor="t"/>
          <a:lstStyle/>
          <a:p>
            <a:pPr marL="0" indent="0" algn="r">
              <a:lnSpc>
                <a:spcPts val="1350"/>
              </a:lnSpc>
              <a:buNone/>
            </a:pPr>
            <a:r>
              <a:rPr lang="en-US" sz="1100">
                <a:solidFill>
                  <a:srgbClr val="2B4150"/>
                </a:solidFill>
                <a:latin typeface="MuseoModerno Medium" pitchFamily="34" charset="0"/>
                <a:ea typeface="MuseoModerno Medium" pitchFamily="34" charset="-122"/>
                <a:cs typeface="MuseoModerno Medium" pitchFamily="34" charset="-120"/>
              </a:rPr>
              <a:t>Chute initiale</a:t>
            </a:r>
            <a:endParaRPr lang="en-US" sz="1100"/>
          </a:p>
        </p:txBody>
      </p:sp>
      <p:sp>
        <p:nvSpPr>
          <p:cNvPr id="8" name="Text 6"/>
          <p:cNvSpPr/>
          <p:nvPr/>
        </p:nvSpPr>
        <p:spPr>
          <a:xfrm>
            <a:off x="396835" y="1486019"/>
            <a:ext cx="6464737" cy="181451"/>
          </a:xfrm>
          <a:prstGeom prst="rect">
            <a:avLst/>
          </a:prstGeom>
          <a:noFill/>
          <a:ln/>
        </p:spPr>
        <p:txBody>
          <a:bodyPr wrap="none" lIns="0" tIns="0" rIns="0" bIns="0" rtlCol="0" anchor="t"/>
          <a:lstStyle/>
          <a:p>
            <a:pPr marL="0" indent="0" algn="r">
              <a:lnSpc>
                <a:spcPts val="1400"/>
              </a:lnSpc>
              <a:buNone/>
            </a:pPr>
            <a:r>
              <a:rPr lang="en-US" sz="1200">
                <a:solidFill>
                  <a:srgbClr val="2B4150"/>
                </a:solidFill>
                <a:latin typeface="Source Sans 3" pitchFamily="34" charset="0"/>
                <a:ea typeface="Source Sans 3" pitchFamily="34" charset="-122"/>
                <a:cs typeface="Source Sans 3" pitchFamily="34" charset="-120"/>
              </a:rPr>
              <a:t>La balle est libérée et tombe sous l'effet de la gravité d'Unity.</a:t>
            </a:r>
            <a:endParaRPr lang="en-US" sz="1200"/>
          </a:p>
        </p:txBody>
      </p:sp>
      <p:sp>
        <p:nvSpPr>
          <p:cNvPr id="9" name="Shape 7"/>
          <p:cNvSpPr/>
          <p:nvPr/>
        </p:nvSpPr>
        <p:spPr>
          <a:xfrm>
            <a:off x="7299960" y="2002274"/>
            <a:ext cx="226814" cy="15240"/>
          </a:xfrm>
          <a:prstGeom prst="roundRect">
            <a:avLst>
              <a:gd name="adj" fmla="val 111628"/>
            </a:avLst>
          </a:prstGeom>
          <a:solidFill>
            <a:srgbClr val="D9D4C9"/>
          </a:solidFill>
          <a:ln/>
        </p:spPr>
        <p:txBody>
          <a:bodyPr/>
          <a:lstStyle/>
          <a:p>
            <a:endParaRPr lang="fr-CA"/>
          </a:p>
        </p:txBody>
      </p:sp>
      <p:sp>
        <p:nvSpPr>
          <p:cNvPr id="10" name="Shape 8"/>
          <p:cNvSpPr/>
          <p:nvPr/>
        </p:nvSpPr>
        <p:spPr>
          <a:xfrm>
            <a:off x="7272695" y="1967389"/>
            <a:ext cx="85011" cy="85011"/>
          </a:xfrm>
          <a:prstGeom prst="roundRect">
            <a:avLst>
              <a:gd name="adj" fmla="val 537813"/>
            </a:avLst>
          </a:prstGeom>
          <a:solidFill>
            <a:srgbClr val="325F7B"/>
          </a:solidFill>
          <a:ln/>
        </p:spPr>
        <p:txBody>
          <a:bodyPr/>
          <a:lstStyle/>
          <a:p>
            <a:endParaRPr lang="fr-CA"/>
          </a:p>
        </p:txBody>
      </p:sp>
      <p:sp>
        <p:nvSpPr>
          <p:cNvPr id="11" name="Text 9"/>
          <p:cNvSpPr/>
          <p:nvPr/>
        </p:nvSpPr>
        <p:spPr>
          <a:xfrm>
            <a:off x="7768828" y="1921312"/>
            <a:ext cx="1417558" cy="177165"/>
          </a:xfrm>
          <a:prstGeom prst="rect">
            <a:avLst/>
          </a:prstGeom>
          <a:noFill/>
          <a:ln/>
        </p:spPr>
        <p:txBody>
          <a:bodyPr wrap="none" lIns="0" tIns="0" rIns="0" bIns="0" rtlCol="0" anchor="t"/>
          <a:lstStyle/>
          <a:p>
            <a:pPr marL="0" indent="0" algn="l">
              <a:lnSpc>
                <a:spcPts val="1350"/>
              </a:lnSpc>
              <a:buNone/>
            </a:pPr>
            <a:r>
              <a:rPr lang="en-US" sz="1100">
                <a:solidFill>
                  <a:srgbClr val="2B4150"/>
                </a:solidFill>
                <a:latin typeface="MuseoModerno Medium" pitchFamily="34" charset="0"/>
                <a:ea typeface="MuseoModerno Medium" pitchFamily="34" charset="-122"/>
                <a:cs typeface="MuseoModerno Medium" pitchFamily="34" charset="-120"/>
              </a:rPr>
              <a:t>Impact sur la table</a:t>
            </a:r>
            <a:endParaRPr lang="en-US" sz="1100"/>
          </a:p>
        </p:txBody>
      </p:sp>
      <p:sp>
        <p:nvSpPr>
          <p:cNvPr id="12" name="Text 10"/>
          <p:cNvSpPr/>
          <p:nvPr/>
        </p:nvSpPr>
        <p:spPr>
          <a:xfrm>
            <a:off x="7768828" y="2166461"/>
            <a:ext cx="6464737" cy="181451"/>
          </a:xfrm>
          <a:prstGeom prst="rect">
            <a:avLst/>
          </a:prstGeom>
          <a:noFill/>
          <a:ln/>
        </p:spPr>
        <p:txBody>
          <a:bodyPr wrap="none" lIns="0" tIns="0" rIns="0" bIns="0" rtlCol="0" anchor="t"/>
          <a:lstStyle/>
          <a:p>
            <a:pPr marL="0" indent="0" algn="l">
              <a:lnSpc>
                <a:spcPts val="1400"/>
              </a:lnSpc>
              <a:buNone/>
            </a:pPr>
            <a:r>
              <a:rPr lang="en-US" sz="850">
                <a:solidFill>
                  <a:srgbClr val="2B4150"/>
                </a:solidFill>
                <a:latin typeface="Source Sans 3" pitchFamily="34" charset="0"/>
                <a:ea typeface="Source Sans 3" pitchFamily="34" charset="-122"/>
                <a:cs typeface="Source Sans 3" pitchFamily="34" charset="-120"/>
              </a:rPr>
              <a:t>Elle heurte la table, </a:t>
            </a:r>
            <a:r>
              <a:rPr lang="en-US" sz="1200">
                <a:solidFill>
                  <a:srgbClr val="2B4150"/>
                </a:solidFill>
                <a:latin typeface="Source Sans 3" pitchFamily="34" charset="0"/>
                <a:ea typeface="Source Sans 3" pitchFamily="34" charset="-122"/>
                <a:cs typeface="Source Sans 3" pitchFamily="34" charset="-120"/>
              </a:rPr>
              <a:t>entraînant</a:t>
            </a:r>
            <a:r>
              <a:rPr lang="en-US" sz="850">
                <a:solidFill>
                  <a:srgbClr val="2B4150"/>
                </a:solidFill>
                <a:latin typeface="Source Sans 3" pitchFamily="34" charset="0"/>
                <a:ea typeface="Source Sans 3" pitchFamily="34" charset="-122"/>
                <a:cs typeface="Source Sans 3" pitchFamily="34" charset="-120"/>
              </a:rPr>
              <a:t> une déformation temporaire puis un rebond élastique.</a:t>
            </a:r>
            <a:endParaRPr lang="en-US" sz="850"/>
          </a:p>
        </p:txBody>
      </p:sp>
      <p:sp>
        <p:nvSpPr>
          <p:cNvPr id="13" name="Shape 11"/>
          <p:cNvSpPr/>
          <p:nvPr/>
        </p:nvSpPr>
        <p:spPr>
          <a:xfrm>
            <a:off x="7103626" y="2588776"/>
            <a:ext cx="226814" cy="15240"/>
          </a:xfrm>
          <a:prstGeom prst="roundRect">
            <a:avLst>
              <a:gd name="adj" fmla="val 111628"/>
            </a:avLst>
          </a:prstGeom>
          <a:solidFill>
            <a:srgbClr val="D9D4C9"/>
          </a:solidFill>
          <a:ln/>
        </p:spPr>
        <p:txBody>
          <a:bodyPr/>
          <a:lstStyle/>
          <a:p>
            <a:endParaRPr lang="fr-CA"/>
          </a:p>
        </p:txBody>
      </p:sp>
      <p:sp>
        <p:nvSpPr>
          <p:cNvPr id="14" name="Shape 12"/>
          <p:cNvSpPr/>
          <p:nvPr/>
        </p:nvSpPr>
        <p:spPr>
          <a:xfrm>
            <a:off x="7272695" y="2553891"/>
            <a:ext cx="85011" cy="85011"/>
          </a:xfrm>
          <a:prstGeom prst="roundRect">
            <a:avLst>
              <a:gd name="adj" fmla="val 537813"/>
            </a:avLst>
          </a:prstGeom>
          <a:solidFill>
            <a:srgbClr val="325F7B"/>
          </a:solidFill>
          <a:ln/>
        </p:spPr>
        <p:txBody>
          <a:bodyPr/>
          <a:lstStyle/>
          <a:p>
            <a:endParaRPr lang="fr-CA"/>
          </a:p>
        </p:txBody>
      </p:sp>
      <p:sp>
        <p:nvSpPr>
          <p:cNvPr id="15" name="Text 13"/>
          <p:cNvSpPr/>
          <p:nvPr/>
        </p:nvSpPr>
        <p:spPr>
          <a:xfrm>
            <a:off x="5444014" y="2507813"/>
            <a:ext cx="1417558" cy="177165"/>
          </a:xfrm>
          <a:prstGeom prst="rect">
            <a:avLst/>
          </a:prstGeom>
          <a:noFill/>
          <a:ln/>
        </p:spPr>
        <p:txBody>
          <a:bodyPr wrap="none" lIns="0" tIns="0" rIns="0" bIns="0" rtlCol="0" anchor="t"/>
          <a:lstStyle/>
          <a:p>
            <a:pPr marL="0" indent="0" algn="r">
              <a:lnSpc>
                <a:spcPts val="1350"/>
              </a:lnSpc>
              <a:buNone/>
            </a:pPr>
            <a:r>
              <a:rPr lang="en-US" sz="1100">
                <a:solidFill>
                  <a:srgbClr val="2B4150"/>
                </a:solidFill>
                <a:latin typeface="MuseoModerno Medium" pitchFamily="34" charset="0"/>
                <a:ea typeface="MuseoModerno Medium" pitchFamily="34" charset="-122"/>
                <a:cs typeface="MuseoModerno Medium" pitchFamily="34" charset="-120"/>
              </a:rPr>
              <a:t>Roulement léger</a:t>
            </a:r>
            <a:endParaRPr lang="en-US" sz="1100"/>
          </a:p>
        </p:txBody>
      </p:sp>
      <p:sp>
        <p:nvSpPr>
          <p:cNvPr id="16" name="Text 14"/>
          <p:cNvSpPr/>
          <p:nvPr/>
        </p:nvSpPr>
        <p:spPr>
          <a:xfrm>
            <a:off x="396835" y="2752963"/>
            <a:ext cx="6464737" cy="181451"/>
          </a:xfrm>
          <a:prstGeom prst="rect">
            <a:avLst/>
          </a:prstGeom>
          <a:noFill/>
          <a:ln/>
        </p:spPr>
        <p:txBody>
          <a:bodyPr wrap="none" lIns="0" tIns="0" rIns="0" bIns="0" rtlCol="0" anchor="t"/>
          <a:lstStyle/>
          <a:p>
            <a:pPr marL="0" indent="0" algn="r">
              <a:lnSpc>
                <a:spcPts val="1400"/>
              </a:lnSpc>
              <a:buNone/>
            </a:pPr>
            <a:r>
              <a:rPr lang="en-US" sz="1200">
                <a:solidFill>
                  <a:srgbClr val="2B4150"/>
                </a:solidFill>
                <a:latin typeface="Source Sans 3" pitchFamily="34" charset="0"/>
                <a:ea typeface="Source Sans 3" pitchFamily="34" charset="-122"/>
                <a:cs typeface="Source Sans 3" pitchFamily="34" charset="-120"/>
              </a:rPr>
              <a:t>Après le rebond, elle roule sur une courte distance avant la prochaine interaction.</a:t>
            </a:r>
            <a:endParaRPr lang="en-US" sz="1200"/>
          </a:p>
        </p:txBody>
      </p:sp>
      <p:sp>
        <p:nvSpPr>
          <p:cNvPr id="17" name="Shape 15"/>
          <p:cNvSpPr/>
          <p:nvPr/>
        </p:nvSpPr>
        <p:spPr>
          <a:xfrm>
            <a:off x="7299960" y="3175278"/>
            <a:ext cx="226814" cy="15240"/>
          </a:xfrm>
          <a:prstGeom prst="roundRect">
            <a:avLst>
              <a:gd name="adj" fmla="val 111628"/>
            </a:avLst>
          </a:prstGeom>
          <a:solidFill>
            <a:srgbClr val="D9D4C9"/>
          </a:solidFill>
          <a:ln/>
        </p:spPr>
        <p:txBody>
          <a:bodyPr/>
          <a:lstStyle/>
          <a:p>
            <a:endParaRPr lang="fr-CA"/>
          </a:p>
        </p:txBody>
      </p:sp>
      <p:sp>
        <p:nvSpPr>
          <p:cNvPr id="18" name="Shape 16"/>
          <p:cNvSpPr/>
          <p:nvPr/>
        </p:nvSpPr>
        <p:spPr>
          <a:xfrm>
            <a:off x="7272695" y="3140393"/>
            <a:ext cx="85011" cy="85011"/>
          </a:xfrm>
          <a:prstGeom prst="roundRect">
            <a:avLst>
              <a:gd name="adj" fmla="val 537813"/>
            </a:avLst>
          </a:prstGeom>
          <a:solidFill>
            <a:srgbClr val="325F7B"/>
          </a:solidFill>
          <a:ln/>
        </p:spPr>
        <p:txBody>
          <a:bodyPr/>
          <a:lstStyle/>
          <a:p>
            <a:endParaRPr lang="fr-CA"/>
          </a:p>
        </p:txBody>
      </p:sp>
      <p:sp>
        <p:nvSpPr>
          <p:cNvPr id="19" name="Text 17"/>
          <p:cNvSpPr/>
          <p:nvPr/>
        </p:nvSpPr>
        <p:spPr>
          <a:xfrm>
            <a:off x="7768828" y="3094315"/>
            <a:ext cx="1417558" cy="177165"/>
          </a:xfrm>
          <a:prstGeom prst="rect">
            <a:avLst/>
          </a:prstGeom>
          <a:noFill/>
          <a:ln/>
        </p:spPr>
        <p:txBody>
          <a:bodyPr wrap="none" lIns="0" tIns="0" rIns="0" bIns="0" rtlCol="0" anchor="t"/>
          <a:lstStyle/>
          <a:p>
            <a:pPr marL="0" indent="0" algn="l">
              <a:lnSpc>
                <a:spcPts val="1350"/>
              </a:lnSpc>
              <a:buNone/>
            </a:pPr>
            <a:r>
              <a:rPr lang="en-US" sz="1100">
                <a:solidFill>
                  <a:srgbClr val="2B4150"/>
                </a:solidFill>
                <a:latin typeface="MuseoModerno Medium" pitchFamily="34" charset="0"/>
                <a:ea typeface="MuseoModerno Medium" pitchFamily="34" charset="-122"/>
                <a:cs typeface="MuseoModerno Medium" pitchFamily="34" charset="-120"/>
              </a:rPr>
              <a:t>Impact métal</a:t>
            </a:r>
            <a:endParaRPr lang="en-US" sz="1100"/>
          </a:p>
        </p:txBody>
      </p:sp>
      <p:sp>
        <p:nvSpPr>
          <p:cNvPr id="20" name="Text 18"/>
          <p:cNvSpPr/>
          <p:nvPr/>
        </p:nvSpPr>
        <p:spPr>
          <a:xfrm>
            <a:off x="7768828" y="3339465"/>
            <a:ext cx="6464737" cy="181451"/>
          </a:xfrm>
          <a:prstGeom prst="rect">
            <a:avLst/>
          </a:prstGeom>
          <a:noFill/>
          <a:ln/>
        </p:spPr>
        <p:txBody>
          <a:bodyPr wrap="none" lIns="0" tIns="0" rIns="0" bIns="0" rtlCol="0" anchor="t"/>
          <a:lstStyle/>
          <a:p>
            <a:pPr marL="0" indent="0" algn="l">
              <a:lnSpc>
                <a:spcPts val="1400"/>
              </a:lnSpc>
              <a:buNone/>
            </a:pPr>
            <a:r>
              <a:rPr lang="en-US" sz="1200">
                <a:solidFill>
                  <a:srgbClr val="2B4150"/>
                </a:solidFill>
                <a:latin typeface="Source Sans 3" pitchFamily="34" charset="0"/>
                <a:ea typeface="Source Sans 3" pitchFamily="34" charset="-122"/>
                <a:cs typeface="Source Sans 3" pitchFamily="34" charset="-120"/>
              </a:rPr>
              <a:t>La balle frappe l'objet métallique, provoquant sa rotation et l'émission d'un son distinct.</a:t>
            </a:r>
            <a:endParaRPr lang="en-US" sz="1200"/>
          </a:p>
        </p:txBody>
      </p:sp>
      <p:sp>
        <p:nvSpPr>
          <p:cNvPr id="21" name="Shape 19"/>
          <p:cNvSpPr/>
          <p:nvPr/>
        </p:nvSpPr>
        <p:spPr>
          <a:xfrm>
            <a:off x="7103626" y="3761780"/>
            <a:ext cx="226814" cy="15240"/>
          </a:xfrm>
          <a:prstGeom prst="roundRect">
            <a:avLst>
              <a:gd name="adj" fmla="val 111628"/>
            </a:avLst>
          </a:prstGeom>
          <a:solidFill>
            <a:srgbClr val="D9D4C9"/>
          </a:solidFill>
          <a:ln/>
        </p:spPr>
        <p:txBody>
          <a:bodyPr/>
          <a:lstStyle/>
          <a:p>
            <a:endParaRPr lang="fr-CA"/>
          </a:p>
        </p:txBody>
      </p:sp>
      <p:sp>
        <p:nvSpPr>
          <p:cNvPr id="22" name="Shape 20"/>
          <p:cNvSpPr/>
          <p:nvPr/>
        </p:nvSpPr>
        <p:spPr>
          <a:xfrm>
            <a:off x="7272695" y="3726894"/>
            <a:ext cx="85011" cy="85011"/>
          </a:xfrm>
          <a:prstGeom prst="roundRect">
            <a:avLst>
              <a:gd name="adj" fmla="val 537813"/>
            </a:avLst>
          </a:prstGeom>
          <a:solidFill>
            <a:srgbClr val="325F7B"/>
          </a:solidFill>
          <a:ln/>
        </p:spPr>
        <p:txBody>
          <a:bodyPr/>
          <a:lstStyle/>
          <a:p>
            <a:endParaRPr lang="fr-CA"/>
          </a:p>
        </p:txBody>
      </p:sp>
      <p:sp>
        <p:nvSpPr>
          <p:cNvPr id="23" name="Text 21"/>
          <p:cNvSpPr/>
          <p:nvPr/>
        </p:nvSpPr>
        <p:spPr>
          <a:xfrm>
            <a:off x="5444014" y="3680817"/>
            <a:ext cx="1417558" cy="177165"/>
          </a:xfrm>
          <a:prstGeom prst="rect">
            <a:avLst/>
          </a:prstGeom>
          <a:noFill/>
          <a:ln/>
        </p:spPr>
        <p:txBody>
          <a:bodyPr wrap="none" lIns="0" tIns="0" rIns="0" bIns="0" rtlCol="0" anchor="t"/>
          <a:lstStyle/>
          <a:p>
            <a:pPr marL="0" indent="0" algn="r">
              <a:lnSpc>
                <a:spcPts val="1350"/>
              </a:lnSpc>
              <a:buNone/>
            </a:pPr>
            <a:r>
              <a:rPr lang="en-US" sz="1100">
                <a:solidFill>
                  <a:srgbClr val="2B4150"/>
                </a:solidFill>
                <a:latin typeface="MuseoModerno Medium" pitchFamily="34" charset="0"/>
                <a:ea typeface="MuseoModerno Medium" pitchFamily="34" charset="-122"/>
                <a:cs typeface="MuseoModerno Medium" pitchFamily="34" charset="-120"/>
              </a:rPr>
              <a:t>Impact verre</a:t>
            </a:r>
            <a:endParaRPr lang="en-US" sz="1100"/>
          </a:p>
        </p:txBody>
      </p:sp>
      <p:sp>
        <p:nvSpPr>
          <p:cNvPr id="24" name="Text 22"/>
          <p:cNvSpPr/>
          <p:nvPr/>
        </p:nvSpPr>
        <p:spPr>
          <a:xfrm>
            <a:off x="396835" y="3925967"/>
            <a:ext cx="6464737" cy="181451"/>
          </a:xfrm>
          <a:prstGeom prst="rect">
            <a:avLst/>
          </a:prstGeom>
          <a:noFill/>
          <a:ln/>
        </p:spPr>
        <p:txBody>
          <a:bodyPr wrap="none" lIns="0" tIns="0" rIns="0" bIns="0" rtlCol="0" anchor="t"/>
          <a:lstStyle/>
          <a:p>
            <a:pPr marL="0" indent="0" algn="r">
              <a:lnSpc>
                <a:spcPts val="1400"/>
              </a:lnSpc>
              <a:buNone/>
            </a:pPr>
            <a:r>
              <a:rPr lang="en-US" sz="1200">
                <a:solidFill>
                  <a:srgbClr val="2B4150"/>
                </a:solidFill>
                <a:latin typeface="Source Sans 3" pitchFamily="34" charset="0"/>
                <a:ea typeface="Source Sans 3" pitchFamily="34" charset="-122"/>
                <a:cs typeface="Source Sans 3" pitchFamily="34" charset="-120"/>
              </a:rPr>
              <a:t>Ensuite, elle touche le verre, générant une vibration subtile et un son délicat.</a:t>
            </a:r>
            <a:endParaRPr lang="en-US" sz="1200"/>
          </a:p>
        </p:txBody>
      </p:sp>
      <p:sp>
        <p:nvSpPr>
          <p:cNvPr id="25" name="Shape 23"/>
          <p:cNvSpPr/>
          <p:nvPr/>
        </p:nvSpPr>
        <p:spPr>
          <a:xfrm>
            <a:off x="7299960" y="4348282"/>
            <a:ext cx="226814" cy="15240"/>
          </a:xfrm>
          <a:prstGeom prst="roundRect">
            <a:avLst>
              <a:gd name="adj" fmla="val 111628"/>
            </a:avLst>
          </a:prstGeom>
          <a:solidFill>
            <a:srgbClr val="D9D4C9"/>
          </a:solidFill>
          <a:ln/>
        </p:spPr>
        <p:txBody>
          <a:bodyPr/>
          <a:lstStyle/>
          <a:p>
            <a:endParaRPr lang="fr-CA"/>
          </a:p>
        </p:txBody>
      </p:sp>
      <p:sp>
        <p:nvSpPr>
          <p:cNvPr id="26" name="Shape 24"/>
          <p:cNvSpPr/>
          <p:nvPr/>
        </p:nvSpPr>
        <p:spPr>
          <a:xfrm>
            <a:off x="7272695" y="4313396"/>
            <a:ext cx="85011" cy="85011"/>
          </a:xfrm>
          <a:prstGeom prst="roundRect">
            <a:avLst>
              <a:gd name="adj" fmla="val 537813"/>
            </a:avLst>
          </a:prstGeom>
          <a:solidFill>
            <a:srgbClr val="325F7B"/>
          </a:solidFill>
          <a:ln/>
        </p:spPr>
        <p:txBody>
          <a:bodyPr/>
          <a:lstStyle/>
          <a:p>
            <a:endParaRPr lang="fr-CA"/>
          </a:p>
        </p:txBody>
      </p:sp>
      <p:sp>
        <p:nvSpPr>
          <p:cNvPr id="27" name="Text 25"/>
          <p:cNvSpPr/>
          <p:nvPr/>
        </p:nvSpPr>
        <p:spPr>
          <a:xfrm>
            <a:off x="7768828" y="4267319"/>
            <a:ext cx="1755815" cy="177165"/>
          </a:xfrm>
          <a:prstGeom prst="rect">
            <a:avLst/>
          </a:prstGeom>
          <a:noFill/>
          <a:ln/>
        </p:spPr>
        <p:txBody>
          <a:bodyPr wrap="none" lIns="0" tIns="0" rIns="0" bIns="0" rtlCol="0" anchor="t"/>
          <a:lstStyle/>
          <a:p>
            <a:pPr marL="0" indent="0" algn="l">
              <a:lnSpc>
                <a:spcPts val="1350"/>
              </a:lnSpc>
              <a:buNone/>
            </a:pPr>
            <a:r>
              <a:rPr lang="en-US" sz="1100">
                <a:solidFill>
                  <a:srgbClr val="2B4150"/>
                </a:solidFill>
                <a:latin typeface="MuseoModerno Medium" pitchFamily="34" charset="0"/>
                <a:ea typeface="MuseoModerno Medium" pitchFamily="34" charset="-122"/>
                <a:cs typeface="MuseoModerno Medium" pitchFamily="34" charset="-120"/>
              </a:rPr>
              <a:t>Chute finale et tilt caméra</a:t>
            </a:r>
            <a:endParaRPr lang="en-US" sz="1100"/>
          </a:p>
        </p:txBody>
      </p:sp>
      <p:sp>
        <p:nvSpPr>
          <p:cNvPr id="28" name="Text 26"/>
          <p:cNvSpPr/>
          <p:nvPr/>
        </p:nvSpPr>
        <p:spPr>
          <a:xfrm>
            <a:off x="7768828" y="4512469"/>
            <a:ext cx="6464737" cy="181451"/>
          </a:xfrm>
          <a:prstGeom prst="rect">
            <a:avLst/>
          </a:prstGeom>
          <a:noFill/>
          <a:ln/>
        </p:spPr>
        <p:txBody>
          <a:bodyPr wrap="none" lIns="0" tIns="0" rIns="0" bIns="0" rtlCol="0" anchor="t"/>
          <a:lstStyle/>
          <a:p>
            <a:pPr marL="0" indent="0" algn="l">
              <a:lnSpc>
                <a:spcPts val="1400"/>
              </a:lnSpc>
              <a:buNone/>
            </a:pPr>
            <a:r>
              <a:rPr lang="en-US" sz="1200">
                <a:solidFill>
                  <a:srgbClr val="2B4150"/>
                </a:solidFill>
                <a:latin typeface="Source Sans 3" pitchFamily="34" charset="0"/>
                <a:ea typeface="Source Sans 3" pitchFamily="34" charset="-122"/>
                <a:cs typeface="Source Sans 3" pitchFamily="34" charset="-120"/>
              </a:rPr>
              <a:t>La balle tombe finalement au sol, et la caméra effectue un léger tilt pour suivre sa descente finale.</a:t>
            </a:r>
            <a:endParaRPr lang="en-US" sz="1200"/>
          </a:p>
        </p:txBody>
      </p:sp>
      <p:pic>
        <p:nvPicPr>
          <p:cNvPr id="29" name="Image 0" descr="preencoded.png"/>
          <p:cNvPicPr>
            <a:picLocks noChangeAspect="1"/>
          </p:cNvPicPr>
          <p:nvPr/>
        </p:nvPicPr>
        <p:blipFill>
          <a:blip r:embed="rId3"/>
          <a:stretch>
            <a:fillRect/>
          </a:stretch>
        </p:blipFill>
        <p:spPr>
          <a:xfrm>
            <a:off x="404455" y="5378887"/>
            <a:ext cx="4546640" cy="4546640"/>
          </a:xfrm>
          <a:prstGeom prst="rect">
            <a:avLst/>
          </a:prstGeom>
        </p:spPr>
      </p:pic>
      <p:pic>
        <p:nvPicPr>
          <p:cNvPr id="30" name="Image 1" descr="preencoded.png"/>
          <p:cNvPicPr>
            <a:picLocks noChangeAspect="1"/>
          </p:cNvPicPr>
          <p:nvPr/>
        </p:nvPicPr>
        <p:blipFill>
          <a:blip r:embed="rId4"/>
          <a:stretch>
            <a:fillRect/>
          </a:stretch>
        </p:blipFill>
        <p:spPr>
          <a:xfrm>
            <a:off x="5041821" y="5378887"/>
            <a:ext cx="4546640" cy="4546640"/>
          </a:xfrm>
          <a:prstGeom prst="rect">
            <a:avLst/>
          </a:prstGeom>
        </p:spPr>
      </p:pic>
      <p:pic>
        <p:nvPicPr>
          <p:cNvPr id="31" name="Image 2" descr="preencoded.png"/>
          <p:cNvPicPr>
            <a:picLocks noChangeAspect="1"/>
          </p:cNvPicPr>
          <p:nvPr/>
        </p:nvPicPr>
        <p:blipFill>
          <a:blip r:embed="rId5"/>
          <a:stretch>
            <a:fillRect/>
          </a:stretch>
        </p:blipFill>
        <p:spPr>
          <a:xfrm>
            <a:off x="9679186" y="5378887"/>
            <a:ext cx="4546640" cy="45466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793790" y="934045"/>
            <a:ext cx="5887641" cy="708779"/>
          </a:xfrm>
          <a:prstGeom prst="rect">
            <a:avLst/>
          </a:prstGeom>
          <a:noFill/>
          <a:ln/>
        </p:spPr>
        <p:txBody>
          <a:bodyPr wrap="none" lIns="0" tIns="0" rIns="0" bIns="0" rtlCol="0" anchor="t"/>
          <a:lstStyle/>
          <a:p>
            <a:pPr marL="0" indent="0" algn="l">
              <a:lnSpc>
                <a:spcPts val="5550"/>
              </a:lnSpc>
              <a:buNone/>
            </a:pPr>
            <a:r>
              <a:rPr lang="en-US" sz="4450">
                <a:solidFill>
                  <a:srgbClr val="000000"/>
                </a:solidFill>
                <a:latin typeface="MuseoModerno Medium" pitchFamily="34" charset="0"/>
                <a:ea typeface="MuseoModerno Medium" pitchFamily="34" charset="-122"/>
                <a:cs typeface="MuseoModerno Medium" pitchFamily="34" charset="-120"/>
              </a:rPr>
              <a:t>🔵</a:t>
            </a:r>
            <a:r>
              <a:rPr lang="en-US" sz="4450">
                <a:solidFill>
                  <a:srgbClr val="124E73"/>
                </a:solidFill>
                <a:latin typeface="MuseoModerno Medium" pitchFamily="34" charset="0"/>
                <a:ea typeface="MuseoModerno Medium" pitchFamily="34" charset="-122"/>
                <a:cs typeface="MuseoModerno Medium" pitchFamily="34" charset="-120"/>
              </a:rPr>
              <a:t> Gravité et collision</a:t>
            </a:r>
            <a:endParaRPr lang="en-US" sz="4450"/>
          </a:p>
        </p:txBody>
      </p:sp>
      <p:sp>
        <p:nvSpPr>
          <p:cNvPr id="4" name="Text 1"/>
          <p:cNvSpPr/>
          <p:nvPr/>
        </p:nvSpPr>
        <p:spPr>
          <a:xfrm>
            <a:off x="793790" y="1982986"/>
            <a:ext cx="7556421" cy="362903"/>
          </a:xfrm>
          <a:prstGeom prst="rect">
            <a:avLst/>
          </a:prstGeom>
          <a:noFill/>
          <a:ln/>
        </p:spPr>
        <p:txBody>
          <a:bodyPr wrap="non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L'animation utilise la physique Unity :</a:t>
            </a:r>
            <a:endParaRPr lang="en-US" sz="1750"/>
          </a:p>
        </p:txBody>
      </p:sp>
      <p:sp>
        <p:nvSpPr>
          <p:cNvPr id="5" name="Text 2"/>
          <p:cNvSpPr/>
          <p:nvPr/>
        </p:nvSpPr>
        <p:spPr>
          <a:xfrm>
            <a:off x="793790" y="260103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RigidBody de la balle</a:t>
            </a:r>
            <a:endParaRPr lang="en-US" sz="1750"/>
          </a:p>
        </p:txBody>
      </p:sp>
      <p:sp>
        <p:nvSpPr>
          <p:cNvPr id="6" name="Text 3"/>
          <p:cNvSpPr/>
          <p:nvPr/>
        </p:nvSpPr>
        <p:spPr>
          <a:xfrm>
            <a:off x="793790" y="304323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Gravité activée</a:t>
            </a:r>
            <a:endParaRPr lang="en-US" sz="1750"/>
          </a:p>
        </p:txBody>
      </p:sp>
      <p:sp>
        <p:nvSpPr>
          <p:cNvPr id="7" name="Text 4"/>
          <p:cNvSpPr/>
          <p:nvPr/>
        </p:nvSpPr>
        <p:spPr>
          <a:xfrm>
            <a:off x="793790" y="348543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Collision avec SphereCollider</a:t>
            </a:r>
            <a:endParaRPr lang="en-US" sz="1750"/>
          </a:p>
        </p:txBody>
      </p:sp>
      <p:sp>
        <p:nvSpPr>
          <p:cNvPr id="8" name="Text 5"/>
          <p:cNvSpPr/>
          <p:nvPr/>
        </p:nvSpPr>
        <p:spPr>
          <a:xfrm>
            <a:off x="793790" y="4103489"/>
            <a:ext cx="7556421" cy="362903"/>
          </a:xfrm>
          <a:prstGeom prst="rect">
            <a:avLst/>
          </a:prstGeom>
          <a:noFill/>
          <a:ln/>
        </p:spPr>
        <p:txBody>
          <a:bodyPr wrap="non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OnCollisionEnter :</a:t>
            </a:r>
            <a:endParaRPr lang="en-US" sz="1750"/>
          </a:p>
        </p:txBody>
      </p:sp>
      <p:sp>
        <p:nvSpPr>
          <p:cNvPr id="9" name="Text 6"/>
          <p:cNvSpPr/>
          <p:nvPr/>
        </p:nvSpPr>
        <p:spPr>
          <a:xfrm>
            <a:off x="793790" y="4721542"/>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détection de l'impact</a:t>
            </a:r>
            <a:endParaRPr lang="en-US" sz="1750"/>
          </a:p>
        </p:txBody>
      </p:sp>
      <p:sp>
        <p:nvSpPr>
          <p:cNvPr id="10" name="Text 7"/>
          <p:cNvSpPr/>
          <p:nvPr/>
        </p:nvSpPr>
        <p:spPr>
          <a:xfrm>
            <a:off x="793790" y="516374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calcul de la vitesse relative</a:t>
            </a:r>
            <a:endParaRPr lang="en-US" sz="1750"/>
          </a:p>
        </p:txBody>
      </p:sp>
      <p:sp>
        <p:nvSpPr>
          <p:cNvPr id="11" name="Text 8"/>
          <p:cNvSpPr/>
          <p:nvPr/>
        </p:nvSpPr>
        <p:spPr>
          <a:xfrm>
            <a:off x="793790" y="560593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déclenchement de la déformation</a:t>
            </a:r>
            <a:endParaRPr lang="en-US" sz="1750"/>
          </a:p>
        </p:txBody>
      </p:sp>
      <p:sp>
        <p:nvSpPr>
          <p:cNvPr id="12" name="Text 9"/>
          <p:cNvSpPr/>
          <p:nvPr/>
        </p:nvSpPr>
        <p:spPr>
          <a:xfrm>
            <a:off x="793790" y="604813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restitution d'énergie</a:t>
            </a:r>
            <a:endParaRPr lang="en-US" sz="1750"/>
          </a:p>
        </p:txBody>
      </p:sp>
      <p:sp>
        <p:nvSpPr>
          <p:cNvPr id="13" name="Text 10"/>
          <p:cNvSpPr/>
          <p:nvPr/>
        </p:nvSpPr>
        <p:spPr>
          <a:xfrm>
            <a:off x="793790" y="649033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effets sur métal et verre</a:t>
            </a:r>
            <a:endParaRPr lang="en-US" sz="1750"/>
          </a:p>
        </p:txBody>
      </p:sp>
      <p:sp>
        <p:nvSpPr>
          <p:cNvPr id="14" name="Text 11"/>
          <p:cNvSpPr/>
          <p:nvPr/>
        </p:nvSpPr>
        <p:spPr>
          <a:xfrm>
            <a:off x="793790" y="693253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effets sonores</a:t>
            </a:r>
            <a:endParaRPr lang="en-US" sz="1750"/>
          </a:p>
        </p:txBody>
      </p:sp>
      <p:pic>
        <p:nvPicPr>
          <p:cNvPr id="16" name="Image 15" descr="Une image contenant texte, capture d’écran, Logiciel multimédia, logiciel&#10;&#10;Le contenu généré par l’IA peut être incorrect.">
            <a:extLst>
              <a:ext uri="{FF2B5EF4-FFF2-40B4-BE49-F238E27FC236}">
                <a16:creationId xmlns:a16="http://schemas.microsoft.com/office/drawing/2014/main" id="{A6690561-2390-CFB2-9F9E-DE164D46E979}"/>
              </a:ext>
            </a:extLst>
          </p:cNvPr>
          <p:cNvPicPr>
            <a:picLocks noChangeAspect="1"/>
          </p:cNvPicPr>
          <p:nvPr/>
        </p:nvPicPr>
        <p:blipFill>
          <a:blip r:embed="rId3"/>
          <a:stretch>
            <a:fillRect/>
          </a:stretch>
        </p:blipFill>
        <p:spPr>
          <a:xfrm>
            <a:off x="5060600" y="2312435"/>
            <a:ext cx="3412273" cy="4098605"/>
          </a:xfrm>
          <a:prstGeom prst="rect">
            <a:avLst/>
          </a:prstGeom>
        </p:spPr>
      </p:pic>
      <p:pic>
        <p:nvPicPr>
          <p:cNvPr id="18" name="Image 17" descr="Une image contenant texte, capture d’écran, logiciel, affichage&#10;&#10;Le contenu généré par l’IA peut être incorrect.">
            <a:extLst>
              <a:ext uri="{FF2B5EF4-FFF2-40B4-BE49-F238E27FC236}">
                <a16:creationId xmlns:a16="http://schemas.microsoft.com/office/drawing/2014/main" id="{135E4225-01C2-145E-9BC1-5596F79B80E7}"/>
              </a:ext>
            </a:extLst>
          </p:cNvPr>
          <p:cNvPicPr>
            <a:picLocks noChangeAspect="1"/>
          </p:cNvPicPr>
          <p:nvPr/>
        </p:nvPicPr>
        <p:blipFill>
          <a:blip r:embed="rId4"/>
          <a:stretch>
            <a:fillRect/>
          </a:stretch>
        </p:blipFill>
        <p:spPr>
          <a:xfrm>
            <a:off x="8619893" y="1093137"/>
            <a:ext cx="5887641" cy="63836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47643"/>
            <a:ext cx="7556421" cy="1417558"/>
          </a:xfrm>
          <a:prstGeom prst="rect">
            <a:avLst/>
          </a:prstGeom>
          <a:noFill/>
          <a:ln/>
        </p:spPr>
        <p:txBody>
          <a:bodyPr wrap="square" lIns="0" tIns="0" rIns="0" bIns="0" rtlCol="0" anchor="t"/>
          <a:lstStyle/>
          <a:p>
            <a:pPr marL="0" indent="0" algn="l">
              <a:lnSpc>
                <a:spcPts val="5550"/>
              </a:lnSpc>
              <a:buNone/>
            </a:pPr>
            <a:r>
              <a:rPr lang="en-US" sz="4450">
                <a:solidFill>
                  <a:srgbClr val="000000"/>
                </a:solidFill>
                <a:latin typeface="MuseoModerno Medium" pitchFamily="34" charset="0"/>
                <a:ea typeface="MuseoModerno Medium" pitchFamily="34" charset="-122"/>
                <a:cs typeface="MuseoModerno Medium" pitchFamily="34" charset="-120"/>
              </a:rPr>
              <a:t>🔵</a:t>
            </a:r>
            <a:r>
              <a:rPr lang="en-US" sz="4450">
                <a:solidFill>
                  <a:srgbClr val="124E73"/>
                </a:solidFill>
                <a:latin typeface="MuseoModerno Medium" pitchFamily="34" charset="0"/>
                <a:ea typeface="MuseoModerno Medium" pitchFamily="34" charset="-122"/>
                <a:cs typeface="MuseoModerno Medium" pitchFamily="34" charset="-120"/>
              </a:rPr>
              <a:t> Modèle physique (simple)</a:t>
            </a:r>
            <a:endParaRPr lang="en-US" sz="4450"/>
          </a:p>
        </p:txBody>
      </p:sp>
      <p:sp>
        <p:nvSpPr>
          <p:cNvPr id="4" name="Text 1"/>
          <p:cNvSpPr/>
          <p:nvPr/>
        </p:nvSpPr>
        <p:spPr>
          <a:xfrm>
            <a:off x="6280190" y="2905363"/>
            <a:ext cx="7556421" cy="725805"/>
          </a:xfrm>
          <a:prstGeom prst="rect">
            <a:avLst/>
          </a:prstGeom>
          <a:noFill/>
          <a:ln/>
        </p:spPr>
        <p:txBody>
          <a:bodyPr wrap="squar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La balle n'utilise pas une animation prédéfinée. Elle est modélisée comme un ressort amorti :</a:t>
            </a:r>
            <a:endParaRPr lang="en-US" sz="1750"/>
          </a:p>
        </p:txBody>
      </p:sp>
      <p:sp>
        <p:nvSpPr>
          <p:cNvPr id="5" name="Text 2"/>
          <p:cNvSpPr/>
          <p:nvPr/>
        </p:nvSpPr>
        <p:spPr>
          <a:xfrm>
            <a:off x="6280190" y="3918228"/>
            <a:ext cx="7556421" cy="393263"/>
          </a:xfrm>
          <a:prstGeom prst="rect">
            <a:avLst/>
          </a:prstGeom>
          <a:noFill/>
          <a:ln/>
        </p:spPr>
        <p:txBody>
          <a:bodyPr wrap="none" lIns="0" tIns="0" rIns="0" bIns="0" rtlCol="0" anchor="t"/>
          <a:lstStyle/>
          <a:p>
            <a:pPr marL="0" indent="0" algn="l">
              <a:lnSpc>
                <a:spcPts val="3200"/>
              </a:lnSpc>
              <a:buNone/>
            </a:pPr>
            <a:endParaRPr lang="en-US" sz="2000"/>
          </a:p>
        </p:txBody>
      </p:sp>
      <p:pic>
        <p:nvPicPr>
          <p:cNvPr id="6" name="Image 1" descr="preencoded.png"/>
          <p:cNvPicPr>
            <a:picLocks noChangeAspect="1"/>
          </p:cNvPicPr>
          <p:nvPr/>
        </p:nvPicPr>
        <p:blipFill>
          <a:blip r:embed="rId4"/>
          <a:stretch>
            <a:fillRect/>
          </a:stretch>
        </p:blipFill>
        <p:spPr>
          <a:xfrm>
            <a:off x="6280190" y="3918228"/>
            <a:ext cx="7556421" cy="393263"/>
          </a:xfrm>
          <a:prstGeom prst="rect">
            <a:avLst/>
          </a:prstGeom>
        </p:spPr>
      </p:pic>
      <p:sp>
        <p:nvSpPr>
          <p:cNvPr id="7" name="Text 3"/>
          <p:cNvSpPr/>
          <p:nvPr/>
        </p:nvSpPr>
        <p:spPr>
          <a:xfrm>
            <a:off x="6280190" y="4598551"/>
            <a:ext cx="7556421" cy="362903"/>
          </a:xfrm>
          <a:prstGeom prst="rect">
            <a:avLst/>
          </a:prstGeom>
          <a:noFill/>
          <a:ln/>
        </p:spPr>
        <p:txBody>
          <a:bodyPr wrap="non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Où :</a:t>
            </a:r>
            <a:endParaRPr lang="en-US" sz="1750"/>
          </a:p>
        </p:txBody>
      </p:sp>
      <p:sp>
        <p:nvSpPr>
          <p:cNvPr id="8" name="Text 4"/>
          <p:cNvSpPr/>
          <p:nvPr/>
        </p:nvSpPr>
        <p:spPr>
          <a:xfrm>
            <a:off x="6280190" y="5216604"/>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x = compression</a:t>
            </a:r>
            <a:endParaRPr lang="en-US" sz="1750"/>
          </a:p>
        </p:txBody>
      </p:sp>
      <p:sp>
        <p:nvSpPr>
          <p:cNvPr id="9" name="Text 5"/>
          <p:cNvSpPr/>
          <p:nvPr/>
        </p:nvSpPr>
        <p:spPr>
          <a:xfrm>
            <a:off x="6280190" y="565880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k = raideur du matériau</a:t>
            </a:r>
            <a:endParaRPr lang="en-US" sz="1750"/>
          </a:p>
        </p:txBody>
      </p:sp>
      <p:sp>
        <p:nvSpPr>
          <p:cNvPr id="10" name="Text 6"/>
          <p:cNvSpPr/>
          <p:nvPr/>
        </p:nvSpPr>
        <p:spPr>
          <a:xfrm>
            <a:off x="6280190" y="610100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2B4150"/>
                </a:solidFill>
                <a:latin typeface="Source Sans 3" pitchFamily="34" charset="0"/>
                <a:ea typeface="Source Sans 3" pitchFamily="34" charset="-122"/>
                <a:cs typeface="Source Sans 3" pitchFamily="34" charset="-120"/>
              </a:rPr>
              <a:t>c = amortissement</a:t>
            </a:r>
            <a:endParaRPr lang="en-US" sz="1750"/>
          </a:p>
        </p:txBody>
      </p:sp>
      <p:sp>
        <p:nvSpPr>
          <p:cNvPr id="11" name="Text 7"/>
          <p:cNvSpPr/>
          <p:nvPr/>
        </p:nvSpPr>
        <p:spPr>
          <a:xfrm>
            <a:off x="6280190" y="6719054"/>
            <a:ext cx="7556421" cy="362903"/>
          </a:xfrm>
          <a:prstGeom prst="rect">
            <a:avLst/>
          </a:prstGeom>
          <a:noFill/>
          <a:ln/>
        </p:spPr>
        <p:txBody>
          <a:bodyPr wrap="non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Cette force ramène la balle à sa forme initiale.</a:t>
            </a:r>
            <a:endParaRPr lang="en-US" sz="17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86733"/>
            <a:ext cx="7556421" cy="1417558"/>
          </a:xfrm>
          <a:prstGeom prst="rect">
            <a:avLst/>
          </a:prstGeom>
          <a:noFill/>
          <a:ln/>
        </p:spPr>
        <p:txBody>
          <a:bodyPr wrap="square" lIns="0" tIns="0" rIns="0" bIns="0" rtlCol="0" anchor="t"/>
          <a:lstStyle/>
          <a:p>
            <a:pPr marL="0" indent="0" algn="l">
              <a:lnSpc>
                <a:spcPts val="5550"/>
              </a:lnSpc>
              <a:buNone/>
            </a:pPr>
            <a:r>
              <a:rPr lang="en-US" sz="4450">
                <a:solidFill>
                  <a:srgbClr val="000000"/>
                </a:solidFill>
                <a:latin typeface="MuseoModerno Medium" pitchFamily="34" charset="0"/>
                <a:ea typeface="MuseoModerno Medium" pitchFamily="34" charset="-122"/>
                <a:cs typeface="MuseoModerno Medium" pitchFamily="34" charset="-120"/>
              </a:rPr>
              <a:t>🔵</a:t>
            </a:r>
            <a:r>
              <a:rPr lang="en-US" sz="4450">
                <a:solidFill>
                  <a:srgbClr val="124E73"/>
                </a:solidFill>
                <a:latin typeface="MuseoModerno Medium" pitchFamily="34" charset="0"/>
                <a:ea typeface="MuseoModerno Medium" pitchFamily="34" charset="-122"/>
                <a:cs typeface="MuseoModerno Medium" pitchFamily="34" charset="-120"/>
              </a:rPr>
              <a:t> Implémentation (petit extrait)</a:t>
            </a:r>
            <a:endParaRPr lang="en-US" sz="4450"/>
          </a:p>
        </p:txBody>
      </p:sp>
      <p:sp>
        <p:nvSpPr>
          <p:cNvPr id="4" name="Shape 1"/>
          <p:cNvSpPr/>
          <p:nvPr/>
        </p:nvSpPr>
        <p:spPr>
          <a:xfrm>
            <a:off x="793790" y="3244453"/>
            <a:ext cx="7556421" cy="2517458"/>
          </a:xfrm>
          <a:prstGeom prst="roundRect">
            <a:avLst>
              <a:gd name="adj" fmla="val 1352"/>
            </a:avLst>
          </a:prstGeom>
          <a:solidFill>
            <a:srgbClr val="F2EFE8"/>
          </a:solidFill>
          <a:ln/>
        </p:spPr>
        <p:txBody>
          <a:bodyPr/>
          <a:lstStyle/>
          <a:p>
            <a:endParaRPr lang="fr-CA"/>
          </a:p>
        </p:txBody>
      </p:sp>
      <p:sp>
        <p:nvSpPr>
          <p:cNvPr id="5" name="Shape 2"/>
          <p:cNvSpPr/>
          <p:nvPr/>
        </p:nvSpPr>
        <p:spPr>
          <a:xfrm>
            <a:off x="782479" y="3244453"/>
            <a:ext cx="7579043" cy="2517458"/>
          </a:xfrm>
          <a:prstGeom prst="roundRect">
            <a:avLst>
              <a:gd name="adj" fmla="val 1352"/>
            </a:avLst>
          </a:prstGeom>
          <a:solidFill>
            <a:srgbClr val="F2EFE8"/>
          </a:solidFill>
          <a:ln/>
        </p:spPr>
        <p:txBody>
          <a:bodyPr/>
          <a:lstStyle/>
          <a:p>
            <a:endParaRPr lang="fr-CA"/>
          </a:p>
        </p:txBody>
      </p:sp>
      <p:sp>
        <p:nvSpPr>
          <p:cNvPr id="6" name="Text 3"/>
          <p:cNvSpPr/>
          <p:nvPr/>
        </p:nvSpPr>
        <p:spPr>
          <a:xfrm>
            <a:off x="1009293" y="3414474"/>
            <a:ext cx="7125414" cy="2177415"/>
          </a:xfrm>
          <a:prstGeom prst="rect">
            <a:avLst/>
          </a:prstGeom>
          <a:noFill/>
          <a:ln/>
        </p:spPr>
        <p:txBody>
          <a:bodyPr wrap="square" lIns="0" tIns="0" rIns="0" bIns="0" rtlCol="0" anchor="t"/>
          <a:lstStyle/>
          <a:p>
            <a:pPr marL="0" indent="0" algn="l">
              <a:lnSpc>
                <a:spcPts val="2850"/>
              </a:lnSpc>
              <a:buNone/>
            </a:pPr>
            <a:r>
              <a:rPr lang="en-US" sz="1750">
                <a:solidFill>
                  <a:srgbClr val="2B4150"/>
                </a:solidFill>
                <a:highlight>
                  <a:srgbClr val="F2EFE8"/>
                </a:highlight>
                <a:latin typeface="Consolas" pitchFamily="34" charset="0"/>
                <a:ea typeface="Consolas" pitchFamily="34" charset="-122"/>
                <a:cs typeface="Consolas" pitchFamily="34" charset="-120"/>
              </a:rPr>
              <a:t>float force = -stiffness * compression - damping * velocity;</a:t>
            </a:r>
            <a:endParaRPr lang="en-US" sz="1750"/>
          </a:p>
          <a:p>
            <a:pPr marL="0" indent="0" algn="l">
              <a:lnSpc>
                <a:spcPts val="2850"/>
              </a:lnSpc>
              <a:buNone/>
            </a:pPr>
            <a:r>
              <a:rPr lang="en-US" sz="1750">
                <a:solidFill>
                  <a:srgbClr val="2B4150"/>
                </a:solidFill>
                <a:highlight>
                  <a:srgbClr val="F2EFE8"/>
                </a:highlight>
                <a:latin typeface="Consolas" pitchFamily="34" charset="0"/>
                <a:ea typeface="Consolas" pitchFamily="34" charset="-122"/>
                <a:cs typeface="Consolas" pitchFamily="34" charset="-120"/>
              </a:rPr>
              <a:t>velocity += force * Time.deltaTime;</a:t>
            </a:r>
            <a:endParaRPr lang="en-US" sz="1750"/>
          </a:p>
          <a:p>
            <a:pPr marL="0" indent="0" algn="l">
              <a:lnSpc>
                <a:spcPts val="2850"/>
              </a:lnSpc>
              <a:buNone/>
            </a:pPr>
            <a:r>
              <a:rPr lang="en-US" sz="1750">
                <a:solidFill>
                  <a:srgbClr val="2B4150"/>
                </a:solidFill>
                <a:highlight>
                  <a:srgbClr val="F2EFE8"/>
                </a:highlight>
                <a:latin typeface="Consolas" pitchFamily="34" charset="0"/>
                <a:ea typeface="Consolas" pitchFamily="34" charset="-122"/>
                <a:cs typeface="Consolas" pitchFamily="34" charset="-120"/>
              </a:rPr>
              <a:t>compression += velocity * Time.deltaTime;</a:t>
            </a:r>
            <a:endParaRPr lang="en-US" sz="1750"/>
          </a:p>
          <a:p>
            <a:pPr marL="0" indent="0" algn="l">
              <a:lnSpc>
                <a:spcPts val="2850"/>
              </a:lnSpc>
              <a:buNone/>
            </a:pPr>
            <a:r>
              <a:rPr lang="en-US" sz="1750">
                <a:solidFill>
                  <a:srgbClr val="2B4150"/>
                </a:solidFill>
                <a:highlight>
                  <a:srgbClr val="F2EFE8"/>
                </a:highlight>
                <a:latin typeface="Consolas" pitchFamily="34" charset="0"/>
                <a:ea typeface="Consolas" pitchFamily="34" charset="-122"/>
                <a:cs typeface="Consolas" pitchFamily="34" charset="-120"/>
              </a:rPr>
              <a:t>float squash = Mathf.Max(0f, compression);</a:t>
            </a:r>
            <a:endParaRPr lang="en-US" sz="1750"/>
          </a:p>
          <a:p>
            <a:pPr marL="0" indent="0" algn="l">
              <a:lnSpc>
                <a:spcPts val="2850"/>
              </a:lnSpc>
              <a:buNone/>
            </a:pPr>
            <a:r>
              <a:rPr lang="en-US" sz="1750">
                <a:solidFill>
                  <a:srgbClr val="2B4150"/>
                </a:solidFill>
                <a:highlight>
                  <a:srgbClr val="F2EFE8"/>
                </a:highlight>
                <a:latin typeface="Consolas" pitchFamily="34" charset="0"/>
                <a:ea typeface="Consolas" pitchFamily="34" charset="-122"/>
                <a:cs typeface="Consolas" pitchFamily="34" charset="-120"/>
              </a:rPr>
              <a:t>scaleY = baseY * (1 - squash);</a:t>
            </a:r>
            <a:endParaRPr lang="en-US" sz="1750"/>
          </a:p>
          <a:p>
            <a:pPr marL="0" indent="0" algn="l">
              <a:lnSpc>
                <a:spcPts val="2850"/>
              </a:lnSpc>
              <a:buNone/>
            </a:pPr>
            <a:r>
              <a:rPr lang="en-US" sz="1750">
                <a:solidFill>
                  <a:srgbClr val="2B4150"/>
                </a:solidFill>
                <a:highlight>
                  <a:srgbClr val="F2EFE8"/>
                </a:highlight>
                <a:latin typeface="Consolas" pitchFamily="34" charset="0"/>
                <a:ea typeface="Consolas" pitchFamily="34" charset="-122"/>
                <a:cs typeface="Consolas" pitchFamily="34" charset="-120"/>
              </a:rPr>
              <a:t>scaleX = baseX * (1 + squash * 0.5f);</a:t>
            </a:r>
            <a:endParaRPr lang="en-US" sz="1750"/>
          </a:p>
        </p:txBody>
      </p:sp>
      <p:sp>
        <p:nvSpPr>
          <p:cNvPr id="7" name="Text 4"/>
          <p:cNvSpPr/>
          <p:nvPr/>
        </p:nvSpPr>
        <p:spPr>
          <a:xfrm>
            <a:off x="793790" y="6017062"/>
            <a:ext cx="7556421" cy="725805"/>
          </a:xfrm>
          <a:prstGeom prst="rect">
            <a:avLst/>
          </a:prstGeom>
          <a:noFill/>
          <a:ln/>
        </p:spPr>
        <p:txBody>
          <a:bodyPr wrap="squar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La compression détermine la déformation visuelle (squash) et l'énergie du rebond.</a:t>
            </a:r>
            <a:endParaRPr lang="en-US" sz="17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404217" y="317540"/>
            <a:ext cx="3590449" cy="360878"/>
          </a:xfrm>
          <a:prstGeom prst="rect">
            <a:avLst/>
          </a:prstGeom>
          <a:noFill/>
          <a:ln/>
        </p:spPr>
        <p:txBody>
          <a:bodyPr wrap="none" lIns="0" tIns="0" rIns="0" bIns="0" rtlCol="0" anchor="t"/>
          <a:lstStyle/>
          <a:p>
            <a:pPr marL="0" indent="0" algn="l">
              <a:lnSpc>
                <a:spcPts val="2800"/>
              </a:lnSpc>
              <a:buNone/>
            </a:pPr>
            <a:r>
              <a:rPr lang="en-US" sz="2250">
                <a:solidFill>
                  <a:srgbClr val="000000"/>
                </a:solidFill>
                <a:latin typeface="MuseoModerno Medium" pitchFamily="34" charset="0"/>
                <a:ea typeface="MuseoModerno Medium" pitchFamily="34" charset="-122"/>
                <a:cs typeface="MuseoModerno Medium" pitchFamily="34" charset="-120"/>
              </a:rPr>
              <a:t>🔵</a:t>
            </a:r>
            <a:r>
              <a:rPr lang="en-US" sz="2250">
                <a:solidFill>
                  <a:srgbClr val="124E73"/>
                </a:solidFill>
                <a:latin typeface="MuseoModerno Medium" pitchFamily="34" charset="0"/>
                <a:ea typeface="MuseoModerno Medium" pitchFamily="34" charset="-122"/>
                <a:cs typeface="MuseoModerno Medium" pitchFamily="34" charset="-120"/>
              </a:rPr>
              <a:t> Rebond et interactions</a:t>
            </a:r>
            <a:endParaRPr lang="en-US" sz="2250"/>
          </a:p>
        </p:txBody>
      </p:sp>
      <p:sp>
        <p:nvSpPr>
          <p:cNvPr id="3" name="Text 1"/>
          <p:cNvSpPr/>
          <p:nvPr/>
        </p:nvSpPr>
        <p:spPr>
          <a:xfrm>
            <a:off x="404217" y="909399"/>
            <a:ext cx="13821966" cy="184785"/>
          </a:xfrm>
          <a:prstGeom prst="rect">
            <a:avLst/>
          </a:prstGeom>
          <a:noFill/>
          <a:ln/>
        </p:spPr>
        <p:txBody>
          <a:bodyPr wrap="none" lIns="0" tIns="0" rIns="0" bIns="0" rtlCol="0" anchor="t"/>
          <a:lstStyle/>
          <a:p>
            <a:pPr marL="0" indent="0" algn="l">
              <a:lnSpc>
                <a:spcPts val="1450"/>
              </a:lnSpc>
              <a:buNone/>
            </a:pPr>
            <a:r>
              <a:rPr lang="en-US" sz="1200">
                <a:solidFill>
                  <a:srgbClr val="2B4150"/>
                </a:solidFill>
                <a:latin typeface="Source Sans 3" pitchFamily="34" charset="0"/>
                <a:ea typeface="Source Sans 3" pitchFamily="34" charset="-122"/>
                <a:cs typeface="Source Sans 3" pitchFamily="34" charset="-120"/>
              </a:rPr>
              <a:t>Le rebond dépend de l'impact :</a:t>
            </a:r>
            <a:endParaRPr lang="en-US" sz="1200"/>
          </a:p>
        </p:txBody>
      </p:sp>
      <p:sp>
        <p:nvSpPr>
          <p:cNvPr id="4" name="Shape 2"/>
          <p:cNvSpPr/>
          <p:nvPr/>
        </p:nvSpPr>
        <p:spPr>
          <a:xfrm>
            <a:off x="404217" y="1224082"/>
            <a:ext cx="13821966" cy="542687"/>
          </a:xfrm>
          <a:prstGeom prst="roundRect">
            <a:avLst>
              <a:gd name="adj" fmla="val 3192"/>
            </a:avLst>
          </a:prstGeom>
          <a:solidFill>
            <a:srgbClr val="F2EFE8"/>
          </a:solidFill>
          <a:ln/>
        </p:spPr>
        <p:txBody>
          <a:bodyPr/>
          <a:lstStyle/>
          <a:p>
            <a:endParaRPr lang="fr-CA"/>
          </a:p>
        </p:txBody>
      </p:sp>
      <p:sp>
        <p:nvSpPr>
          <p:cNvPr id="5" name="Shape 3"/>
          <p:cNvSpPr/>
          <p:nvPr/>
        </p:nvSpPr>
        <p:spPr>
          <a:xfrm>
            <a:off x="398502" y="1224082"/>
            <a:ext cx="13833396" cy="542687"/>
          </a:xfrm>
          <a:prstGeom prst="roundRect">
            <a:avLst>
              <a:gd name="adj" fmla="val 3192"/>
            </a:avLst>
          </a:prstGeom>
          <a:solidFill>
            <a:srgbClr val="F2EFE8"/>
          </a:solidFill>
          <a:ln/>
        </p:spPr>
        <p:txBody>
          <a:bodyPr/>
          <a:lstStyle/>
          <a:p>
            <a:endParaRPr lang="fr-CA"/>
          </a:p>
        </p:txBody>
      </p:sp>
      <p:sp>
        <p:nvSpPr>
          <p:cNvPr id="6" name="Text 4"/>
          <p:cNvSpPr/>
          <p:nvPr/>
        </p:nvSpPr>
        <p:spPr>
          <a:xfrm>
            <a:off x="513993" y="1310640"/>
            <a:ext cx="13602414" cy="369570"/>
          </a:xfrm>
          <a:prstGeom prst="rect">
            <a:avLst/>
          </a:prstGeom>
          <a:noFill/>
          <a:ln/>
        </p:spPr>
        <p:txBody>
          <a:bodyPr wrap="square" lIns="0" tIns="0" rIns="0" bIns="0" rtlCol="0" anchor="t"/>
          <a:lstStyle/>
          <a:p>
            <a:pPr marL="0" indent="0" algn="l">
              <a:lnSpc>
                <a:spcPts val="1450"/>
              </a:lnSpc>
              <a:buNone/>
            </a:pPr>
            <a:r>
              <a:rPr lang="en-US" sz="1200">
                <a:solidFill>
                  <a:srgbClr val="2B4150"/>
                </a:solidFill>
                <a:highlight>
                  <a:srgbClr val="F2EFE8"/>
                </a:highlight>
                <a:latin typeface="Consolas" pitchFamily="34" charset="0"/>
                <a:ea typeface="Consolas" pitchFamily="34" charset="-122"/>
                <a:cs typeface="Consolas" pitchFamily="34" charset="-120"/>
              </a:rPr>
              <a:t>float impulse = compression * reboundFactor;</a:t>
            </a:r>
            <a:endParaRPr lang="en-US" sz="1200"/>
          </a:p>
          <a:p>
            <a:pPr marL="0" indent="0" algn="l">
              <a:lnSpc>
                <a:spcPts val="1450"/>
              </a:lnSpc>
              <a:buNone/>
            </a:pPr>
            <a:r>
              <a:rPr lang="en-US" sz="1200">
                <a:solidFill>
                  <a:srgbClr val="2B4150"/>
                </a:solidFill>
                <a:highlight>
                  <a:srgbClr val="F2EFE8"/>
                </a:highlight>
                <a:latin typeface="Consolas" pitchFamily="34" charset="0"/>
                <a:ea typeface="Consolas" pitchFamily="34" charset="-122"/>
                <a:cs typeface="Consolas" pitchFamily="34" charset="-120"/>
              </a:rPr>
              <a:t>rb.AddForce(Vector3.up * impulse, Impulse);</a:t>
            </a:r>
            <a:endParaRPr lang="en-US" sz="1200"/>
          </a:p>
        </p:txBody>
      </p:sp>
      <p:sp>
        <p:nvSpPr>
          <p:cNvPr id="7" name="Text 5"/>
          <p:cNvSpPr/>
          <p:nvPr/>
        </p:nvSpPr>
        <p:spPr>
          <a:xfrm>
            <a:off x="404217" y="2012156"/>
            <a:ext cx="1732359" cy="216456"/>
          </a:xfrm>
          <a:prstGeom prst="rect">
            <a:avLst/>
          </a:prstGeom>
          <a:noFill/>
          <a:ln/>
        </p:spPr>
        <p:txBody>
          <a:bodyPr wrap="none" lIns="0" tIns="0" rIns="0" bIns="0" rtlCol="0" anchor="t"/>
          <a:lstStyle/>
          <a:p>
            <a:pPr marL="0" indent="0" algn="l">
              <a:lnSpc>
                <a:spcPts val="1700"/>
              </a:lnSpc>
              <a:buNone/>
            </a:pPr>
            <a:r>
              <a:rPr lang="en-US" sz="1350">
                <a:solidFill>
                  <a:srgbClr val="124E73"/>
                </a:solidFill>
                <a:latin typeface="MuseoModerno Medium" pitchFamily="34" charset="0"/>
                <a:ea typeface="MuseoModerno Medium" pitchFamily="34" charset="-122"/>
                <a:cs typeface="MuseoModerno Medium" pitchFamily="34" charset="-120"/>
              </a:rPr>
              <a:t>Métal :</a:t>
            </a:r>
            <a:endParaRPr lang="en-US" sz="1350"/>
          </a:p>
        </p:txBody>
      </p:sp>
      <p:sp>
        <p:nvSpPr>
          <p:cNvPr id="8" name="Text 6"/>
          <p:cNvSpPr/>
          <p:nvPr/>
        </p:nvSpPr>
        <p:spPr>
          <a:xfrm>
            <a:off x="396597" y="2344103"/>
            <a:ext cx="6770132" cy="184785"/>
          </a:xfrm>
          <a:prstGeom prst="rect">
            <a:avLst/>
          </a:prstGeom>
          <a:noFill/>
          <a:ln/>
        </p:spPr>
        <p:txBody>
          <a:bodyPr wrap="none" lIns="0" tIns="0" rIns="0" bIns="0" rtlCol="0" anchor="t"/>
          <a:lstStyle/>
          <a:p>
            <a:pPr marL="342900" indent="-342900" algn="l">
              <a:lnSpc>
                <a:spcPts val="1450"/>
              </a:lnSpc>
              <a:buSzPct val="100000"/>
              <a:buChar char="•"/>
            </a:pPr>
            <a:r>
              <a:rPr lang="en-US" sz="1200">
                <a:solidFill>
                  <a:srgbClr val="2B4150"/>
                </a:solidFill>
                <a:latin typeface="Source Sans 3" pitchFamily="34" charset="0"/>
                <a:ea typeface="Source Sans 3" pitchFamily="34" charset="-122"/>
                <a:cs typeface="Source Sans 3" pitchFamily="34" charset="-120"/>
              </a:rPr>
              <a:t>rotation Y</a:t>
            </a:r>
            <a:endParaRPr lang="en-US" sz="1200"/>
          </a:p>
        </p:txBody>
      </p:sp>
      <p:sp>
        <p:nvSpPr>
          <p:cNvPr id="9" name="Text 7"/>
          <p:cNvSpPr/>
          <p:nvPr/>
        </p:nvSpPr>
        <p:spPr>
          <a:xfrm>
            <a:off x="404217" y="2569250"/>
            <a:ext cx="6770132" cy="184785"/>
          </a:xfrm>
          <a:prstGeom prst="rect">
            <a:avLst/>
          </a:prstGeom>
          <a:noFill/>
          <a:ln/>
        </p:spPr>
        <p:txBody>
          <a:bodyPr wrap="none" lIns="0" tIns="0" rIns="0" bIns="0" rtlCol="0" anchor="t"/>
          <a:lstStyle/>
          <a:p>
            <a:pPr marL="342900" indent="-342900" algn="l">
              <a:lnSpc>
                <a:spcPts val="1450"/>
              </a:lnSpc>
              <a:buSzPct val="100000"/>
              <a:buChar char="•"/>
            </a:pPr>
            <a:r>
              <a:rPr lang="en-US" sz="1200">
                <a:solidFill>
                  <a:srgbClr val="2B4150"/>
                </a:solidFill>
                <a:latin typeface="Source Sans 3" pitchFamily="34" charset="0"/>
                <a:ea typeface="Source Sans 3" pitchFamily="34" charset="-122"/>
                <a:cs typeface="Source Sans 3" pitchFamily="34" charset="-120"/>
              </a:rPr>
              <a:t>petit saut en Z</a:t>
            </a:r>
            <a:endParaRPr lang="en-US" sz="1200"/>
          </a:p>
        </p:txBody>
      </p:sp>
      <p:sp>
        <p:nvSpPr>
          <p:cNvPr id="10" name="Text 8"/>
          <p:cNvSpPr/>
          <p:nvPr/>
        </p:nvSpPr>
        <p:spPr>
          <a:xfrm>
            <a:off x="404217" y="2794397"/>
            <a:ext cx="6770132" cy="184785"/>
          </a:xfrm>
          <a:prstGeom prst="rect">
            <a:avLst/>
          </a:prstGeom>
          <a:noFill/>
          <a:ln/>
        </p:spPr>
        <p:txBody>
          <a:bodyPr wrap="none" lIns="0" tIns="0" rIns="0" bIns="0" rtlCol="0" anchor="t"/>
          <a:lstStyle/>
          <a:p>
            <a:pPr marL="342900" indent="-342900" algn="l">
              <a:lnSpc>
                <a:spcPts val="1450"/>
              </a:lnSpc>
              <a:buSzPct val="100000"/>
              <a:buChar char="•"/>
            </a:pPr>
            <a:r>
              <a:rPr lang="en-US" sz="1200">
                <a:solidFill>
                  <a:srgbClr val="2B4150"/>
                </a:solidFill>
                <a:latin typeface="Source Sans 3" pitchFamily="34" charset="0"/>
                <a:ea typeface="Source Sans 3" pitchFamily="34" charset="-122"/>
                <a:cs typeface="Source Sans 3" pitchFamily="34" charset="-120"/>
              </a:rPr>
              <a:t>son métallique précis</a:t>
            </a:r>
            <a:endParaRPr lang="en-US" sz="1200"/>
          </a:p>
        </p:txBody>
      </p:sp>
      <p:sp>
        <p:nvSpPr>
          <p:cNvPr id="11" name="Text 9"/>
          <p:cNvSpPr/>
          <p:nvPr/>
        </p:nvSpPr>
        <p:spPr>
          <a:xfrm>
            <a:off x="7463671" y="2012156"/>
            <a:ext cx="1732359" cy="216456"/>
          </a:xfrm>
          <a:prstGeom prst="rect">
            <a:avLst/>
          </a:prstGeom>
          <a:noFill/>
          <a:ln/>
        </p:spPr>
        <p:txBody>
          <a:bodyPr wrap="none" lIns="0" tIns="0" rIns="0" bIns="0" rtlCol="0" anchor="t"/>
          <a:lstStyle/>
          <a:p>
            <a:pPr marL="0" indent="0" algn="l">
              <a:lnSpc>
                <a:spcPts val="1700"/>
              </a:lnSpc>
              <a:buNone/>
            </a:pPr>
            <a:r>
              <a:rPr lang="en-US" sz="1350">
                <a:solidFill>
                  <a:srgbClr val="124E73"/>
                </a:solidFill>
                <a:latin typeface="MuseoModerno Medium" pitchFamily="34" charset="0"/>
                <a:ea typeface="MuseoModerno Medium" pitchFamily="34" charset="-122"/>
                <a:cs typeface="MuseoModerno Medium" pitchFamily="34" charset="-120"/>
              </a:rPr>
              <a:t>Verre :</a:t>
            </a:r>
            <a:endParaRPr lang="en-US" sz="1350"/>
          </a:p>
        </p:txBody>
      </p:sp>
      <p:sp>
        <p:nvSpPr>
          <p:cNvPr id="12" name="Text 10"/>
          <p:cNvSpPr/>
          <p:nvPr/>
        </p:nvSpPr>
        <p:spPr>
          <a:xfrm>
            <a:off x="7463671" y="2344103"/>
            <a:ext cx="6770132" cy="184785"/>
          </a:xfrm>
          <a:prstGeom prst="rect">
            <a:avLst/>
          </a:prstGeom>
          <a:noFill/>
          <a:ln/>
        </p:spPr>
        <p:txBody>
          <a:bodyPr wrap="none" lIns="0" tIns="0" rIns="0" bIns="0" rtlCol="0" anchor="t"/>
          <a:lstStyle/>
          <a:p>
            <a:pPr marL="342900" indent="-342900" algn="l">
              <a:lnSpc>
                <a:spcPts val="1450"/>
              </a:lnSpc>
              <a:buSzPct val="100000"/>
              <a:buChar char="•"/>
            </a:pPr>
            <a:r>
              <a:rPr lang="en-US" sz="1200">
                <a:solidFill>
                  <a:srgbClr val="2B4150"/>
                </a:solidFill>
                <a:latin typeface="Source Sans 3" pitchFamily="34" charset="0"/>
                <a:ea typeface="Source Sans 3" pitchFamily="34" charset="-122"/>
                <a:cs typeface="Source Sans 3" pitchFamily="34" charset="-120"/>
              </a:rPr>
              <a:t>vibration courte</a:t>
            </a:r>
            <a:endParaRPr lang="en-US" sz="1200"/>
          </a:p>
        </p:txBody>
      </p:sp>
      <p:sp>
        <p:nvSpPr>
          <p:cNvPr id="13" name="Text 11"/>
          <p:cNvSpPr/>
          <p:nvPr/>
        </p:nvSpPr>
        <p:spPr>
          <a:xfrm>
            <a:off x="7463671" y="2569250"/>
            <a:ext cx="6770132" cy="184785"/>
          </a:xfrm>
          <a:prstGeom prst="rect">
            <a:avLst/>
          </a:prstGeom>
          <a:noFill/>
          <a:ln/>
        </p:spPr>
        <p:txBody>
          <a:bodyPr wrap="none" lIns="0" tIns="0" rIns="0" bIns="0" rtlCol="0" anchor="t"/>
          <a:lstStyle/>
          <a:p>
            <a:pPr marL="342900" indent="-342900" algn="l">
              <a:lnSpc>
                <a:spcPts val="1450"/>
              </a:lnSpc>
              <a:buSzPct val="100000"/>
              <a:buChar char="•"/>
            </a:pPr>
            <a:r>
              <a:rPr lang="en-US" sz="1200">
                <a:solidFill>
                  <a:srgbClr val="2B4150"/>
                </a:solidFill>
                <a:latin typeface="Source Sans 3" pitchFamily="34" charset="0"/>
                <a:ea typeface="Source Sans 3" pitchFamily="34" charset="-122"/>
                <a:cs typeface="Source Sans 3" pitchFamily="34" charset="-120"/>
              </a:rPr>
              <a:t>son aigu délicat</a:t>
            </a:r>
            <a:endParaRPr lang="en-US" sz="1200"/>
          </a:p>
        </p:txBody>
      </p:sp>
      <p:pic>
        <p:nvPicPr>
          <p:cNvPr id="14" name="Image 0" descr="preencoded.png"/>
          <p:cNvPicPr>
            <a:picLocks noChangeAspect="1"/>
          </p:cNvPicPr>
          <p:nvPr/>
        </p:nvPicPr>
        <p:blipFill>
          <a:blip r:embed="rId3"/>
          <a:stretch>
            <a:fillRect/>
          </a:stretch>
        </p:blipFill>
        <p:spPr>
          <a:xfrm>
            <a:off x="404217" y="3279338"/>
            <a:ext cx="6770132" cy="6770132"/>
          </a:xfrm>
          <a:prstGeom prst="rect">
            <a:avLst/>
          </a:prstGeom>
        </p:spPr>
      </p:pic>
      <p:pic>
        <p:nvPicPr>
          <p:cNvPr id="15" name="Image 1" descr="preencoded.png"/>
          <p:cNvPicPr>
            <a:picLocks noChangeAspect="1"/>
          </p:cNvPicPr>
          <p:nvPr/>
        </p:nvPicPr>
        <p:blipFill>
          <a:blip r:embed="rId4"/>
          <a:stretch>
            <a:fillRect/>
          </a:stretch>
        </p:blipFill>
        <p:spPr>
          <a:xfrm>
            <a:off x="7463671" y="3279338"/>
            <a:ext cx="6770132" cy="677013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086922"/>
            <a:ext cx="5670590" cy="708779"/>
          </a:xfrm>
          <a:prstGeom prst="rect">
            <a:avLst/>
          </a:prstGeom>
          <a:noFill/>
          <a:ln/>
        </p:spPr>
        <p:txBody>
          <a:bodyPr wrap="none" lIns="0" tIns="0" rIns="0" bIns="0" rtlCol="0" anchor="t"/>
          <a:lstStyle/>
          <a:p>
            <a:pPr marL="0" indent="0" algn="l">
              <a:lnSpc>
                <a:spcPts val="5550"/>
              </a:lnSpc>
              <a:buNone/>
            </a:pPr>
            <a:r>
              <a:rPr lang="en-US" sz="4450">
                <a:solidFill>
                  <a:srgbClr val="000000"/>
                </a:solidFill>
                <a:latin typeface="MuseoModerno Medium" pitchFamily="34" charset="0"/>
                <a:ea typeface="MuseoModerno Medium" pitchFamily="34" charset="-122"/>
                <a:cs typeface="MuseoModerno Medium" pitchFamily="34" charset="-120"/>
              </a:rPr>
              <a:t>🔵</a:t>
            </a:r>
            <a:r>
              <a:rPr lang="en-US" sz="4450">
                <a:solidFill>
                  <a:srgbClr val="124E73"/>
                </a:solidFill>
                <a:latin typeface="MuseoModerno Medium" pitchFamily="34" charset="0"/>
                <a:ea typeface="MuseoModerno Medium" pitchFamily="34" charset="-122"/>
                <a:cs typeface="MuseoModerno Medium" pitchFamily="34" charset="-120"/>
              </a:rPr>
              <a:t> Conclusion</a:t>
            </a:r>
            <a:endParaRPr lang="en-US" sz="4450"/>
          </a:p>
        </p:txBody>
      </p:sp>
      <p:sp>
        <p:nvSpPr>
          <p:cNvPr id="3" name="Text 1"/>
          <p:cNvSpPr/>
          <p:nvPr/>
        </p:nvSpPr>
        <p:spPr>
          <a:xfrm>
            <a:off x="793790" y="2249329"/>
            <a:ext cx="13042821" cy="362903"/>
          </a:xfrm>
          <a:prstGeom prst="rect">
            <a:avLst/>
          </a:prstGeom>
          <a:noFill/>
          <a:ln/>
        </p:spPr>
        <p:txBody>
          <a:bodyPr wrap="non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Ce projet montre comment combiner :</a:t>
            </a:r>
            <a:endParaRPr lang="en-US" sz="1750"/>
          </a:p>
        </p:txBody>
      </p:sp>
      <p:sp>
        <p:nvSpPr>
          <p:cNvPr id="4" name="Shape 2"/>
          <p:cNvSpPr/>
          <p:nvPr/>
        </p:nvSpPr>
        <p:spPr>
          <a:xfrm>
            <a:off x="793790" y="2867382"/>
            <a:ext cx="4196358" cy="1715214"/>
          </a:xfrm>
          <a:prstGeom prst="roundRect">
            <a:avLst>
              <a:gd name="adj" fmla="val 1984"/>
            </a:avLst>
          </a:prstGeom>
          <a:solidFill>
            <a:srgbClr val="F3EEE3"/>
          </a:solidFill>
          <a:ln/>
        </p:spPr>
        <p:txBody>
          <a:bodyPr/>
          <a:lstStyle/>
          <a:p>
            <a:endParaRPr lang="fr-CA"/>
          </a:p>
        </p:txBody>
      </p:sp>
      <p:sp>
        <p:nvSpPr>
          <p:cNvPr id="5" name="Shape 3"/>
          <p:cNvSpPr/>
          <p:nvPr/>
        </p:nvSpPr>
        <p:spPr>
          <a:xfrm>
            <a:off x="1020604" y="3094196"/>
            <a:ext cx="680442" cy="680442"/>
          </a:xfrm>
          <a:prstGeom prst="roundRect">
            <a:avLst>
              <a:gd name="adj" fmla="val 13436980"/>
            </a:avLst>
          </a:prstGeom>
          <a:solidFill>
            <a:srgbClr val="325F7B"/>
          </a:solidFill>
          <a:ln/>
        </p:spPr>
        <p:txBody>
          <a:bodyPr/>
          <a:lstStyle/>
          <a:p>
            <a:endParaRPr lang="fr-CA"/>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7770" y="3281243"/>
            <a:ext cx="306110" cy="306110"/>
          </a:xfrm>
          <a:prstGeom prst="rect">
            <a:avLst/>
          </a:prstGeom>
        </p:spPr>
      </p:pic>
      <p:sp>
        <p:nvSpPr>
          <p:cNvPr id="7" name="Text 4"/>
          <p:cNvSpPr/>
          <p:nvPr/>
        </p:nvSpPr>
        <p:spPr>
          <a:xfrm>
            <a:off x="1020604" y="4001453"/>
            <a:ext cx="2835235" cy="354330"/>
          </a:xfrm>
          <a:prstGeom prst="rect">
            <a:avLst/>
          </a:prstGeom>
          <a:noFill/>
          <a:ln/>
        </p:spPr>
        <p:txBody>
          <a:bodyPr wrap="none" lIns="0" tIns="0" rIns="0" bIns="0" rtlCol="0" anchor="t"/>
          <a:lstStyle/>
          <a:p>
            <a:pPr marL="0" indent="0" algn="l">
              <a:lnSpc>
                <a:spcPts val="2750"/>
              </a:lnSpc>
              <a:buNone/>
            </a:pPr>
            <a:r>
              <a:rPr lang="en-US" sz="2200">
                <a:solidFill>
                  <a:srgbClr val="2B4150"/>
                </a:solidFill>
                <a:latin typeface="MuseoModerno Medium" pitchFamily="34" charset="0"/>
                <a:ea typeface="MuseoModerno Medium" pitchFamily="34" charset="-122"/>
                <a:cs typeface="MuseoModerno Medium" pitchFamily="34" charset="-120"/>
              </a:rPr>
              <a:t>Matériaux PBR</a:t>
            </a:r>
            <a:endParaRPr lang="en-US" sz="2200"/>
          </a:p>
        </p:txBody>
      </p:sp>
      <p:sp>
        <p:nvSpPr>
          <p:cNvPr id="8" name="Shape 5"/>
          <p:cNvSpPr/>
          <p:nvPr/>
        </p:nvSpPr>
        <p:spPr>
          <a:xfrm>
            <a:off x="5216962" y="2867382"/>
            <a:ext cx="4196358" cy="1715214"/>
          </a:xfrm>
          <a:prstGeom prst="roundRect">
            <a:avLst>
              <a:gd name="adj" fmla="val 1984"/>
            </a:avLst>
          </a:prstGeom>
          <a:solidFill>
            <a:srgbClr val="F3EEE3"/>
          </a:solidFill>
          <a:ln/>
        </p:spPr>
        <p:txBody>
          <a:bodyPr/>
          <a:lstStyle/>
          <a:p>
            <a:endParaRPr lang="fr-CA"/>
          </a:p>
        </p:txBody>
      </p:sp>
      <p:sp>
        <p:nvSpPr>
          <p:cNvPr id="9" name="Shape 6"/>
          <p:cNvSpPr/>
          <p:nvPr/>
        </p:nvSpPr>
        <p:spPr>
          <a:xfrm>
            <a:off x="5443776" y="3094196"/>
            <a:ext cx="680442" cy="680442"/>
          </a:xfrm>
          <a:prstGeom prst="roundRect">
            <a:avLst>
              <a:gd name="adj" fmla="val 13436980"/>
            </a:avLst>
          </a:prstGeom>
          <a:solidFill>
            <a:srgbClr val="325F7B"/>
          </a:solidFill>
          <a:ln/>
        </p:spPr>
        <p:txBody>
          <a:bodyPr/>
          <a:lstStyle/>
          <a:p>
            <a:endParaRPr lang="fr-CA"/>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0942" y="3281243"/>
            <a:ext cx="306110" cy="306110"/>
          </a:xfrm>
          <a:prstGeom prst="rect">
            <a:avLst/>
          </a:prstGeom>
        </p:spPr>
      </p:pic>
      <p:sp>
        <p:nvSpPr>
          <p:cNvPr id="11" name="Text 7"/>
          <p:cNvSpPr/>
          <p:nvPr/>
        </p:nvSpPr>
        <p:spPr>
          <a:xfrm>
            <a:off x="5443776" y="4001453"/>
            <a:ext cx="2835235" cy="354330"/>
          </a:xfrm>
          <a:prstGeom prst="rect">
            <a:avLst/>
          </a:prstGeom>
          <a:noFill/>
          <a:ln/>
        </p:spPr>
        <p:txBody>
          <a:bodyPr wrap="none" lIns="0" tIns="0" rIns="0" bIns="0" rtlCol="0" anchor="t"/>
          <a:lstStyle/>
          <a:p>
            <a:pPr marL="0" indent="0" algn="l">
              <a:lnSpc>
                <a:spcPts val="2750"/>
              </a:lnSpc>
              <a:buNone/>
            </a:pPr>
            <a:r>
              <a:rPr lang="en-US" sz="2200">
                <a:solidFill>
                  <a:srgbClr val="2B4150"/>
                </a:solidFill>
                <a:latin typeface="MuseoModerno Medium" pitchFamily="34" charset="0"/>
                <a:ea typeface="MuseoModerno Medium" pitchFamily="34" charset="-122"/>
                <a:cs typeface="MuseoModerno Medium" pitchFamily="34" charset="-120"/>
              </a:rPr>
              <a:t>Éclairage physique</a:t>
            </a:r>
            <a:endParaRPr lang="en-US" sz="2200"/>
          </a:p>
        </p:txBody>
      </p:sp>
      <p:sp>
        <p:nvSpPr>
          <p:cNvPr id="12" name="Shape 8"/>
          <p:cNvSpPr/>
          <p:nvPr/>
        </p:nvSpPr>
        <p:spPr>
          <a:xfrm>
            <a:off x="9640133" y="2867382"/>
            <a:ext cx="4196358" cy="1715214"/>
          </a:xfrm>
          <a:prstGeom prst="roundRect">
            <a:avLst>
              <a:gd name="adj" fmla="val 1984"/>
            </a:avLst>
          </a:prstGeom>
          <a:solidFill>
            <a:srgbClr val="F3EEE3"/>
          </a:solidFill>
          <a:ln/>
        </p:spPr>
        <p:txBody>
          <a:bodyPr/>
          <a:lstStyle/>
          <a:p>
            <a:endParaRPr lang="fr-CA"/>
          </a:p>
        </p:txBody>
      </p:sp>
      <p:sp>
        <p:nvSpPr>
          <p:cNvPr id="13" name="Shape 9"/>
          <p:cNvSpPr/>
          <p:nvPr/>
        </p:nvSpPr>
        <p:spPr>
          <a:xfrm>
            <a:off x="9866948" y="3094196"/>
            <a:ext cx="680442" cy="680442"/>
          </a:xfrm>
          <a:prstGeom prst="roundRect">
            <a:avLst>
              <a:gd name="adj" fmla="val 13436980"/>
            </a:avLst>
          </a:prstGeom>
          <a:solidFill>
            <a:srgbClr val="325F7B"/>
          </a:solidFill>
          <a:ln/>
        </p:spPr>
        <p:txBody>
          <a:bodyPr/>
          <a:lstStyle/>
          <a:p>
            <a:endParaRPr lang="fr-CA"/>
          </a:p>
        </p:txBody>
      </p:sp>
      <p:pic>
        <p:nvPicPr>
          <p:cNvPr id="14"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4114" y="3281243"/>
            <a:ext cx="306110" cy="306110"/>
          </a:xfrm>
          <a:prstGeom prst="rect">
            <a:avLst/>
          </a:prstGeom>
        </p:spPr>
      </p:pic>
      <p:sp>
        <p:nvSpPr>
          <p:cNvPr id="15" name="Text 10"/>
          <p:cNvSpPr/>
          <p:nvPr/>
        </p:nvSpPr>
        <p:spPr>
          <a:xfrm>
            <a:off x="9866948" y="4001453"/>
            <a:ext cx="2835235" cy="354330"/>
          </a:xfrm>
          <a:prstGeom prst="rect">
            <a:avLst/>
          </a:prstGeom>
          <a:noFill/>
          <a:ln/>
        </p:spPr>
        <p:txBody>
          <a:bodyPr wrap="none" lIns="0" tIns="0" rIns="0" bIns="0" rtlCol="0" anchor="t"/>
          <a:lstStyle/>
          <a:p>
            <a:pPr marL="0" indent="0" algn="l">
              <a:lnSpc>
                <a:spcPts val="2750"/>
              </a:lnSpc>
              <a:buNone/>
            </a:pPr>
            <a:r>
              <a:rPr lang="en-US" sz="2200">
                <a:solidFill>
                  <a:srgbClr val="2B4150"/>
                </a:solidFill>
                <a:latin typeface="MuseoModerno Medium" pitchFamily="34" charset="0"/>
                <a:ea typeface="MuseoModerno Medium" pitchFamily="34" charset="-122"/>
                <a:cs typeface="MuseoModerno Medium" pitchFamily="34" charset="-120"/>
              </a:rPr>
              <a:t>Caméra cinématique</a:t>
            </a:r>
            <a:endParaRPr lang="en-US" sz="2200"/>
          </a:p>
        </p:txBody>
      </p:sp>
      <p:sp>
        <p:nvSpPr>
          <p:cNvPr id="16" name="Shape 11"/>
          <p:cNvSpPr/>
          <p:nvPr/>
        </p:nvSpPr>
        <p:spPr>
          <a:xfrm>
            <a:off x="793790" y="4809411"/>
            <a:ext cx="6407944" cy="1715214"/>
          </a:xfrm>
          <a:prstGeom prst="roundRect">
            <a:avLst>
              <a:gd name="adj" fmla="val 1984"/>
            </a:avLst>
          </a:prstGeom>
          <a:solidFill>
            <a:srgbClr val="F3EEE3"/>
          </a:solidFill>
          <a:ln/>
        </p:spPr>
        <p:txBody>
          <a:bodyPr/>
          <a:lstStyle/>
          <a:p>
            <a:endParaRPr lang="fr-CA"/>
          </a:p>
        </p:txBody>
      </p:sp>
      <p:sp>
        <p:nvSpPr>
          <p:cNvPr id="17" name="Shape 12"/>
          <p:cNvSpPr/>
          <p:nvPr/>
        </p:nvSpPr>
        <p:spPr>
          <a:xfrm>
            <a:off x="1020604" y="5036225"/>
            <a:ext cx="680442" cy="680442"/>
          </a:xfrm>
          <a:prstGeom prst="roundRect">
            <a:avLst>
              <a:gd name="adj" fmla="val 13436980"/>
            </a:avLst>
          </a:prstGeom>
          <a:solidFill>
            <a:srgbClr val="325F7B"/>
          </a:solidFill>
          <a:ln/>
        </p:spPr>
        <p:txBody>
          <a:bodyPr/>
          <a:lstStyle/>
          <a:p>
            <a:endParaRPr lang="fr-CA"/>
          </a:p>
        </p:txBody>
      </p:sp>
      <p:pic>
        <p:nvPicPr>
          <p:cNvPr id="18"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07770" y="5223272"/>
            <a:ext cx="306110" cy="306110"/>
          </a:xfrm>
          <a:prstGeom prst="rect">
            <a:avLst/>
          </a:prstGeom>
        </p:spPr>
      </p:pic>
      <p:sp>
        <p:nvSpPr>
          <p:cNvPr id="19" name="Text 13"/>
          <p:cNvSpPr/>
          <p:nvPr/>
        </p:nvSpPr>
        <p:spPr>
          <a:xfrm>
            <a:off x="1020604" y="5943481"/>
            <a:ext cx="2835235" cy="354330"/>
          </a:xfrm>
          <a:prstGeom prst="rect">
            <a:avLst/>
          </a:prstGeom>
          <a:noFill/>
          <a:ln/>
        </p:spPr>
        <p:txBody>
          <a:bodyPr wrap="none" lIns="0" tIns="0" rIns="0" bIns="0" rtlCol="0" anchor="t"/>
          <a:lstStyle/>
          <a:p>
            <a:pPr marL="0" indent="0" algn="l">
              <a:lnSpc>
                <a:spcPts val="2750"/>
              </a:lnSpc>
              <a:buNone/>
            </a:pPr>
            <a:r>
              <a:rPr lang="en-US" sz="2200">
                <a:solidFill>
                  <a:srgbClr val="2B4150"/>
                </a:solidFill>
                <a:latin typeface="MuseoModerno Medium" pitchFamily="34" charset="0"/>
                <a:ea typeface="MuseoModerno Medium" pitchFamily="34" charset="-122"/>
                <a:cs typeface="MuseoModerno Medium" pitchFamily="34" charset="-120"/>
              </a:rPr>
              <a:t>Collision Unity</a:t>
            </a:r>
            <a:endParaRPr lang="en-US" sz="2200"/>
          </a:p>
        </p:txBody>
      </p:sp>
      <p:sp>
        <p:nvSpPr>
          <p:cNvPr id="20" name="Shape 14"/>
          <p:cNvSpPr/>
          <p:nvPr/>
        </p:nvSpPr>
        <p:spPr>
          <a:xfrm>
            <a:off x="7428548" y="4809411"/>
            <a:ext cx="6407944" cy="1715214"/>
          </a:xfrm>
          <a:prstGeom prst="roundRect">
            <a:avLst>
              <a:gd name="adj" fmla="val 1984"/>
            </a:avLst>
          </a:prstGeom>
          <a:solidFill>
            <a:srgbClr val="F3EEE3"/>
          </a:solidFill>
          <a:ln/>
        </p:spPr>
        <p:txBody>
          <a:bodyPr/>
          <a:lstStyle/>
          <a:p>
            <a:endParaRPr lang="fr-CA"/>
          </a:p>
        </p:txBody>
      </p:sp>
      <p:sp>
        <p:nvSpPr>
          <p:cNvPr id="21" name="Shape 15"/>
          <p:cNvSpPr/>
          <p:nvPr/>
        </p:nvSpPr>
        <p:spPr>
          <a:xfrm>
            <a:off x="7655362" y="5036225"/>
            <a:ext cx="680442" cy="680442"/>
          </a:xfrm>
          <a:prstGeom prst="roundRect">
            <a:avLst>
              <a:gd name="adj" fmla="val 13436980"/>
            </a:avLst>
          </a:prstGeom>
          <a:solidFill>
            <a:srgbClr val="325F7B"/>
          </a:solidFill>
          <a:ln/>
        </p:spPr>
        <p:txBody>
          <a:bodyPr/>
          <a:lstStyle/>
          <a:p>
            <a:endParaRPr lang="fr-CA"/>
          </a:p>
        </p:txBody>
      </p:sp>
      <p:pic>
        <p:nvPicPr>
          <p:cNvPr id="22"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42528" y="5223272"/>
            <a:ext cx="306110" cy="306110"/>
          </a:xfrm>
          <a:prstGeom prst="rect">
            <a:avLst/>
          </a:prstGeom>
        </p:spPr>
      </p:pic>
      <p:sp>
        <p:nvSpPr>
          <p:cNvPr id="23" name="Text 16"/>
          <p:cNvSpPr/>
          <p:nvPr/>
        </p:nvSpPr>
        <p:spPr>
          <a:xfrm>
            <a:off x="7655362" y="5943481"/>
            <a:ext cx="4050506" cy="354330"/>
          </a:xfrm>
          <a:prstGeom prst="rect">
            <a:avLst/>
          </a:prstGeom>
          <a:noFill/>
          <a:ln/>
        </p:spPr>
        <p:txBody>
          <a:bodyPr wrap="none" lIns="0" tIns="0" rIns="0" bIns="0" rtlCol="0" anchor="t"/>
          <a:lstStyle/>
          <a:p>
            <a:pPr marL="0" indent="0" algn="l">
              <a:lnSpc>
                <a:spcPts val="2750"/>
              </a:lnSpc>
              <a:buNone/>
            </a:pPr>
            <a:r>
              <a:rPr lang="en-US" sz="2200">
                <a:solidFill>
                  <a:srgbClr val="2B4150"/>
                </a:solidFill>
                <a:latin typeface="MuseoModerno Medium" pitchFamily="34" charset="0"/>
                <a:ea typeface="MuseoModerno Medium" pitchFamily="34" charset="-122"/>
                <a:cs typeface="MuseoModerno Medium" pitchFamily="34" charset="-120"/>
              </a:rPr>
              <a:t>Modèle dérivé masse–ressort</a:t>
            </a:r>
            <a:endParaRPr lang="en-US" sz="2200"/>
          </a:p>
        </p:txBody>
      </p:sp>
      <p:sp>
        <p:nvSpPr>
          <p:cNvPr id="24" name="Text 17"/>
          <p:cNvSpPr/>
          <p:nvPr/>
        </p:nvSpPr>
        <p:spPr>
          <a:xfrm>
            <a:off x="793790" y="6779776"/>
            <a:ext cx="13042821" cy="362903"/>
          </a:xfrm>
          <a:prstGeom prst="rect">
            <a:avLst/>
          </a:prstGeom>
          <a:noFill/>
          <a:ln/>
        </p:spPr>
        <p:txBody>
          <a:bodyPr wrap="non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La balle ne suit pas une animation keyframe. Sa déformation dépend réellement de l'énergie d'impact.</a:t>
            </a:r>
            <a:endParaRPr lang="en-US" sz="17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74715" y="453628"/>
            <a:ext cx="6197679" cy="513159"/>
          </a:xfrm>
          <a:prstGeom prst="rect">
            <a:avLst/>
          </a:prstGeom>
          <a:noFill/>
          <a:ln/>
        </p:spPr>
        <p:txBody>
          <a:bodyPr wrap="none" lIns="0" tIns="0" rIns="0" bIns="0" rtlCol="0" anchor="t"/>
          <a:lstStyle/>
          <a:p>
            <a:pPr marL="0" indent="0" algn="l">
              <a:lnSpc>
                <a:spcPts val="4000"/>
              </a:lnSpc>
              <a:buNone/>
            </a:pPr>
            <a:r>
              <a:rPr lang="en-US" sz="3200">
                <a:solidFill>
                  <a:srgbClr val="000000"/>
                </a:solidFill>
                <a:latin typeface="MuseoModerno Medium" pitchFamily="34" charset="0"/>
                <a:ea typeface="MuseoModerno Medium" pitchFamily="34" charset="-122"/>
                <a:cs typeface="MuseoModerno Medium" pitchFamily="34" charset="-120"/>
              </a:rPr>
              <a:t>🔵</a:t>
            </a:r>
            <a:r>
              <a:rPr lang="en-US" sz="3200">
                <a:solidFill>
                  <a:srgbClr val="124E73"/>
                </a:solidFill>
                <a:latin typeface="MuseoModerno Medium" pitchFamily="34" charset="0"/>
                <a:ea typeface="MuseoModerno Medium" pitchFamily="34" charset="-122"/>
                <a:cs typeface="MuseoModerno Medium" pitchFamily="34" charset="-120"/>
              </a:rPr>
              <a:t> Introduction au projet Unity</a:t>
            </a:r>
            <a:endParaRPr lang="en-US" sz="3200"/>
          </a:p>
        </p:txBody>
      </p:sp>
      <p:sp>
        <p:nvSpPr>
          <p:cNvPr id="3" name="Text 1"/>
          <p:cNvSpPr/>
          <p:nvPr/>
        </p:nvSpPr>
        <p:spPr>
          <a:xfrm>
            <a:off x="574715" y="1042511"/>
            <a:ext cx="13480971" cy="1156097"/>
          </a:xfrm>
          <a:prstGeom prst="rect">
            <a:avLst/>
          </a:prstGeom>
          <a:noFill/>
          <a:ln/>
        </p:spPr>
        <p:txBody>
          <a:bodyPr wrap="square" lIns="0" tIns="0" rIns="0" bIns="0" rtlCol="0" anchor="t"/>
          <a:lstStyle/>
          <a:p>
            <a:r>
              <a:rPr lang="fr-FR" sz="1400"/>
              <a:t>L’objectif de ce projet est d’implémenter une scène simple dans </a:t>
            </a:r>
            <a:r>
              <a:rPr lang="fr-FR" sz="1400" err="1"/>
              <a:t>Unity</a:t>
            </a:r>
            <a:r>
              <a:rPr lang="fr-FR" sz="1400"/>
              <a:t> afin de comprendre les concepts fondamentaux du rendu 3D : les matériaux, l’éclairage, la caméra et l’animation par simulation physique.</a:t>
            </a:r>
            <a:br>
              <a:rPr lang="fr-FR" sz="1400"/>
            </a:br>
            <a:r>
              <a:rPr lang="fr-FR" sz="1400"/>
              <a:t>Le projet est constitué d’une table, d’une balle souple, d’un objet métallique, d’un verre et d’un cristal placé sur la table.</a:t>
            </a:r>
          </a:p>
          <a:p>
            <a:r>
              <a:rPr lang="fr-FR" sz="1400"/>
              <a:t>La scène raconte une courte séquence physique : une balle tombe, se déforme lors de l’impact, rebondit, glisse sur la table, heurte l’objet métallique puis le verre, puis finit par tomber au bord de la table.</a:t>
            </a:r>
          </a:p>
        </p:txBody>
      </p:sp>
      <p:sp>
        <p:nvSpPr>
          <p:cNvPr id="4" name="Shape 2"/>
          <p:cNvSpPr/>
          <p:nvPr/>
        </p:nvSpPr>
        <p:spPr>
          <a:xfrm>
            <a:off x="574715" y="2514005"/>
            <a:ext cx="6658332" cy="1215271"/>
          </a:xfrm>
          <a:prstGeom prst="roundRect">
            <a:avLst>
              <a:gd name="adj" fmla="val 9029"/>
            </a:avLst>
          </a:prstGeom>
          <a:solidFill>
            <a:srgbClr val="FFFCF5"/>
          </a:solidFill>
          <a:ln/>
        </p:spPr>
        <p:txBody>
          <a:bodyPr/>
          <a:lstStyle/>
          <a:p>
            <a:endParaRPr lang="fr-CA"/>
          </a:p>
        </p:txBody>
      </p:sp>
      <p:sp>
        <p:nvSpPr>
          <p:cNvPr id="5" name="Shape 3"/>
          <p:cNvSpPr/>
          <p:nvPr/>
        </p:nvSpPr>
        <p:spPr>
          <a:xfrm>
            <a:off x="574715" y="2491145"/>
            <a:ext cx="6658332" cy="91440"/>
          </a:xfrm>
          <a:prstGeom prst="roundRect">
            <a:avLst>
              <a:gd name="adj" fmla="val 26938"/>
            </a:avLst>
          </a:prstGeom>
          <a:solidFill>
            <a:srgbClr val="325F7B"/>
          </a:solidFill>
          <a:ln/>
        </p:spPr>
        <p:txBody>
          <a:bodyPr/>
          <a:lstStyle/>
          <a:p>
            <a:endParaRPr lang="fr-CA"/>
          </a:p>
        </p:txBody>
      </p:sp>
      <p:sp>
        <p:nvSpPr>
          <p:cNvPr id="6" name="Shape 4"/>
          <p:cNvSpPr/>
          <p:nvPr/>
        </p:nvSpPr>
        <p:spPr>
          <a:xfrm>
            <a:off x="3657540" y="2267783"/>
            <a:ext cx="492562" cy="492562"/>
          </a:xfrm>
          <a:prstGeom prst="roundRect">
            <a:avLst>
              <a:gd name="adj" fmla="val 185642"/>
            </a:avLst>
          </a:prstGeom>
          <a:solidFill>
            <a:srgbClr val="325F7B"/>
          </a:solidFill>
          <a:ln/>
        </p:spPr>
        <p:txBody>
          <a:bodyPr/>
          <a:lstStyle/>
          <a:p>
            <a:endParaRPr lang="fr-CA"/>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5297" y="2415421"/>
            <a:ext cx="197048" cy="197048"/>
          </a:xfrm>
          <a:prstGeom prst="rect">
            <a:avLst/>
          </a:prstGeom>
        </p:spPr>
      </p:pic>
      <p:sp>
        <p:nvSpPr>
          <p:cNvPr id="8" name="Text 5"/>
          <p:cNvSpPr/>
          <p:nvPr/>
        </p:nvSpPr>
        <p:spPr>
          <a:xfrm>
            <a:off x="761762" y="2924532"/>
            <a:ext cx="2052637" cy="256580"/>
          </a:xfrm>
          <a:prstGeom prst="rect">
            <a:avLst/>
          </a:prstGeom>
          <a:noFill/>
          <a:ln/>
        </p:spPr>
        <p:txBody>
          <a:bodyPr wrap="none" lIns="0" tIns="0" rIns="0" bIns="0" rtlCol="0" anchor="t"/>
          <a:lstStyle/>
          <a:p>
            <a:pPr marL="0" indent="0" algn="l">
              <a:lnSpc>
                <a:spcPts val="2000"/>
              </a:lnSpc>
              <a:buNone/>
            </a:pPr>
            <a:r>
              <a:rPr lang="en-US" sz="1600">
                <a:solidFill>
                  <a:srgbClr val="2B4150"/>
                </a:solidFill>
                <a:latin typeface="MuseoModerno Medium" pitchFamily="34" charset="0"/>
                <a:ea typeface="MuseoModerno Medium" pitchFamily="34" charset="-122"/>
                <a:cs typeface="MuseoModerno Medium" pitchFamily="34" charset="-120"/>
              </a:rPr>
              <a:t>Scène simplifiée</a:t>
            </a:r>
            <a:endParaRPr lang="en-US" sz="1600"/>
          </a:p>
        </p:txBody>
      </p:sp>
      <p:sp>
        <p:nvSpPr>
          <p:cNvPr id="9" name="Text 6"/>
          <p:cNvSpPr/>
          <p:nvPr/>
        </p:nvSpPr>
        <p:spPr>
          <a:xfrm>
            <a:off x="761762" y="3279577"/>
            <a:ext cx="6284238" cy="262652"/>
          </a:xfrm>
          <a:prstGeom prst="rect">
            <a:avLst/>
          </a:prstGeom>
          <a:noFill/>
          <a:ln/>
        </p:spPr>
        <p:txBody>
          <a:bodyPr wrap="none" lIns="0" tIns="0" rIns="0" bIns="0" rtlCol="0" anchor="t"/>
          <a:lstStyle/>
          <a:p>
            <a:pPr marL="0" indent="0" algn="l">
              <a:lnSpc>
                <a:spcPts val="2050"/>
              </a:lnSpc>
              <a:buNone/>
            </a:pPr>
            <a:r>
              <a:rPr lang="en-US" sz="1250">
                <a:solidFill>
                  <a:srgbClr val="2B4150"/>
                </a:solidFill>
                <a:latin typeface="Source Sans 3" pitchFamily="34" charset="0"/>
                <a:ea typeface="Source Sans 3" pitchFamily="34" charset="-122"/>
                <a:cs typeface="Source Sans 3" pitchFamily="34" charset="-120"/>
              </a:rPr>
              <a:t>Mise en place d'un environnement épuré pour focaliser l'attention.</a:t>
            </a:r>
            <a:endParaRPr lang="en-US" sz="1250"/>
          </a:p>
        </p:txBody>
      </p:sp>
      <p:sp>
        <p:nvSpPr>
          <p:cNvPr id="10" name="Shape 7"/>
          <p:cNvSpPr/>
          <p:nvPr/>
        </p:nvSpPr>
        <p:spPr>
          <a:xfrm>
            <a:off x="7397234" y="2514005"/>
            <a:ext cx="6658451" cy="1215271"/>
          </a:xfrm>
          <a:prstGeom prst="roundRect">
            <a:avLst>
              <a:gd name="adj" fmla="val 9029"/>
            </a:avLst>
          </a:prstGeom>
          <a:solidFill>
            <a:srgbClr val="FFFCF5"/>
          </a:solidFill>
          <a:ln/>
        </p:spPr>
        <p:txBody>
          <a:bodyPr/>
          <a:lstStyle/>
          <a:p>
            <a:endParaRPr lang="fr-CA"/>
          </a:p>
        </p:txBody>
      </p:sp>
      <p:sp>
        <p:nvSpPr>
          <p:cNvPr id="11" name="Shape 8"/>
          <p:cNvSpPr/>
          <p:nvPr/>
        </p:nvSpPr>
        <p:spPr>
          <a:xfrm>
            <a:off x="7397234" y="2491145"/>
            <a:ext cx="6658451" cy="91440"/>
          </a:xfrm>
          <a:prstGeom prst="roundRect">
            <a:avLst>
              <a:gd name="adj" fmla="val 26938"/>
            </a:avLst>
          </a:prstGeom>
          <a:solidFill>
            <a:srgbClr val="325F7B"/>
          </a:solidFill>
          <a:ln/>
        </p:spPr>
        <p:txBody>
          <a:bodyPr/>
          <a:lstStyle/>
          <a:p>
            <a:endParaRPr lang="fr-CA"/>
          </a:p>
        </p:txBody>
      </p:sp>
      <p:sp>
        <p:nvSpPr>
          <p:cNvPr id="12" name="Shape 9"/>
          <p:cNvSpPr/>
          <p:nvPr/>
        </p:nvSpPr>
        <p:spPr>
          <a:xfrm>
            <a:off x="10480179" y="2267783"/>
            <a:ext cx="492562" cy="492562"/>
          </a:xfrm>
          <a:prstGeom prst="roundRect">
            <a:avLst>
              <a:gd name="adj" fmla="val 185642"/>
            </a:avLst>
          </a:prstGeom>
          <a:solidFill>
            <a:srgbClr val="325F7B"/>
          </a:solidFill>
          <a:ln/>
        </p:spPr>
        <p:txBody>
          <a:bodyPr/>
          <a:lstStyle/>
          <a:p>
            <a:endParaRPr lang="fr-CA"/>
          </a:p>
        </p:txBody>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27935" y="2415421"/>
            <a:ext cx="197048" cy="197048"/>
          </a:xfrm>
          <a:prstGeom prst="rect">
            <a:avLst/>
          </a:prstGeom>
        </p:spPr>
      </p:pic>
      <p:sp>
        <p:nvSpPr>
          <p:cNvPr id="14" name="Text 10"/>
          <p:cNvSpPr/>
          <p:nvPr/>
        </p:nvSpPr>
        <p:spPr>
          <a:xfrm>
            <a:off x="7584281" y="2924532"/>
            <a:ext cx="2412325" cy="256580"/>
          </a:xfrm>
          <a:prstGeom prst="rect">
            <a:avLst/>
          </a:prstGeom>
          <a:noFill/>
          <a:ln/>
        </p:spPr>
        <p:txBody>
          <a:bodyPr wrap="none" lIns="0" tIns="0" rIns="0" bIns="0" rtlCol="0" anchor="t"/>
          <a:lstStyle/>
          <a:p>
            <a:pPr marL="0" indent="0" algn="l">
              <a:lnSpc>
                <a:spcPts val="2000"/>
              </a:lnSpc>
              <a:buNone/>
            </a:pPr>
            <a:r>
              <a:rPr lang="en-US" sz="1600">
                <a:solidFill>
                  <a:srgbClr val="2B4150"/>
                </a:solidFill>
                <a:latin typeface="MuseoModerno Medium" pitchFamily="34" charset="0"/>
                <a:ea typeface="MuseoModerno Medium" pitchFamily="34" charset="-122"/>
                <a:cs typeface="MuseoModerno Medium" pitchFamily="34" charset="-120"/>
              </a:rPr>
              <a:t>Animation par physique</a:t>
            </a:r>
            <a:endParaRPr lang="en-US" sz="1600"/>
          </a:p>
        </p:txBody>
      </p:sp>
      <p:sp>
        <p:nvSpPr>
          <p:cNvPr id="15" name="Text 11"/>
          <p:cNvSpPr/>
          <p:nvPr/>
        </p:nvSpPr>
        <p:spPr>
          <a:xfrm>
            <a:off x="7584281" y="3279577"/>
            <a:ext cx="6284357" cy="262652"/>
          </a:xfrm>
          <a:prstGeom prst="rect">
            <a:avLst/>
          </a:prstGeom>
          <a:noFill/>
          <a:ln/>
        </p:spPr>
        <p:txBody>
          <a:bodyPr wrap="none" lIns="0" tIns="0" rIns="0" bIns="0" rtlCol="0" anchor="t"/>
          <a:lstStyle/>
          <a:p>
            <a:pPr marL="0" indent="0" algn="l">
              <a:lnSpc>
                <a:spcPts val="2050"/>
              </a:lnSpc>
              <a:buNone/>
            </a:pPr>
            <a:r>
              <a:rPr lang="en-US" sz="1250">
                <a:solidFill>
                  <a:srgbClr val="2B4150"/>
                </a:solidFill>
                <a:latin typeface="Source Sans 3" pitchFamily="34" charset="0"/>
                <a:ea typeface="Source Sans 3" pitchFamily="34" charset="-122"/>
                <a:cs typeface="Source Sans 3" pitchFamily="34" charset="-120"/>
              </a:rPr>
              <a:t>Comportement réaliste basé sur les lois de la physique.</a:t>
            </a:r>
            <a:endParaRPr lang="en-US" sz="1250"/>
          </a:p>
        </p:txBody>
      </p:sp>
      <p:sp>
        <p:nvSpPr>
          <p:cNvPr id="16" name="Shape 12"/>
          <p:cNvSpPr/>
          <p:nvPr/>
        </p:nvSpPr>
        <p:spPr>
          <a:xfrm>
            <a:off x="574715" y="4139684"/>
            <a:ext cx="6658332" cy="1215271"/>
          </a:xfrm>
          <a:prstGeom prst="roundRect">
            <a:avLst>
              <a:gd name="adj" fmla="val 9029"/>
            </a:avLst>
          </a:prstGeom>
          <a:solidFill>
            <a:srgbClr val="FFFCF5"/>
          </a:solidFill>
          <a:ln/>
        </p:spPr>
        <p:txBody>
          <a:bodyPr/>
          <a:lstStyle/>
          <a:p>
            <a:endParaRPr lang="fr-CA"/>
          </a:p>
        </p:txBody>
      </p:sp>
      <p:sp>
        <p:nvSpPr>
          <p:cNvPr id="17" name="Shape 13"/>
          <p:cNvSpPr/>
          <p:nvPr/>
        </p:nvSpPr>
        <p:spPr>
          <a:xfrm>
            <a:off x="574715" y="4116824"/>
            <a:ext cx="6658332" cy="91440"/>
          </a:xfrm>
          <a:prstGeom prst="roundRect">
            <a:avLst>
              <a:gd name="adj" fmla="val 26938"/>
            </a:avLst>
          </a:prstGeom>
          <a:solidFill>
            <a:srgbClr val="325F7B"/>
          </a:solidFill>
          <a:ln/>
        </p:spPr>
        <p:txBody>
          <a:bodyPr/>
          <a:lstStyle/>
          <a:p>
            <a:endParaRPr lang="fr-CA"/>
          </a:p>
        </p:txBody>
      </p:sp>
      <p:sp>
        <p:nvSpPr>
          <p:cNvPr id="18" name="Shape 14"/>
          <p:cNvSpPr/>
          <p:nvPr/>
        </p:nvSpPr>
        <p:spPr>
          <a:xfrm>
            <a:off x="3657540" y="3893463"/>
            <a:ext cx="492562" cy="492562"/>
          </a:xfrm>
          <a:prstGeom prst="roundRect">
            <a:avLst>
              <a:gd name="adj" fmla="val 185642"/>
            </a:avLst>
          </a:prstGeom>
          <a:solidFill>
            <a:srgbClr val="325F7B"/>
          </a:solidFill>
          <a:ln/>
        </p:spPr>
        <p:txBody>
          <a:bodyPr/>
          <a:lstStyle/>
          <a:p>
            <a:endParaRPr lang="fr-CA"/>
          </a:p>
        </p:txBody>
      </p:sp>
      <p:pic>
        <p:nvPicPr>
          <p:cNvPr id="1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5297" y="4041100"/>
            <a:ext cx="197048" cy="197048"/>
          </a:xfrm>
          <a:prstGeom prst="rect">
            <a:avLst/>
          </a:prstGeom>
        </p:spPr>
      </p:pic>
      <p:sp>
        <p:nvSpPr>
          <p:cNvPr id="20" name="Text 15"/>
          <p:cNvSpPr/>
          <p:nvPr/>
        </p:nvSpPr>
        <p:spPr>
          <a:xfrm>
            <a:off x="761762" y="4550212"/>
            <a:ext cx="2052637" cy="256580"/>
          </a:xfrm>
          <a:prstGeom prst="rect">
            <a:avLst/>
          </a:prstGeom>
          <a:noFill/>
          <a:ln/>
        </p:spPr>
        <p:txBody>
          <a:bodyPr wrap="none" lIns="0" tIns="0" rIns="0" bIns="0" rtlCol="0" anchor="t"/>
          <a:lstStyle/>
          <a:p>
            <a:pPr marL="0" indent="0" algn="l">
              <a:lnSpc>
                <a:spcPts val="2000"/>
              </a:lnSpc>
              <a:buNone/>
            </a:pPr>
            <a:r>
              <a:rPr lang="en-US" sz="1600">
                <a:solidFill>
                  <a:srgbClr val="2B4150"/>
                </a:solidFill>
                <a:latin typeface="MuseoModerno Medium" pitchFamily="34" charset="0"/>
                <a:ea typeface="MuseoModerno Medium" pitchFamily="34" charset="-122"/>
                <a:cs typeface="MuseoModerno Medium" pitchFamily="34" charset="-120"/>
              </a:rPr>
              <a:t>Sans Keyframes</a:t>
            </a:r>
            <a:endParaRPr lang="en-US" sz="1600"/>
          </a:p>
        </p:txBody>
      </p:sp>
      <p:sp>
        <p:nvSpPr>
          <p:cNvPr id="21" name="Text 16"/>
          <p:cNvSpPr/>
          <p:nvPr/>
        </p:nvSpPr>
        <p:spPr>
          <a:xfrm>
            <a:off x="761762" y="4905256"/>
            <a:ext cx="6284238" cy="262652"/>
          </a:xfrm>
          <a:prstGeom prst="rect">
            <a:avLst/>
          </a:prstGeom>
          <a:noFill/>
          <a:ln/>
        </p:spPr>
        <p:txBody>
          <a:bodyPr wrap="none" lIns="0" tIns="0" rIns="0" bIns="0" rtlCol="0" anchor="t"/>
          <a:lstStyle/>
          <a:p>
            <a:pPr marL="0" indent="0" algn="l">
              <a:lnSpc>
                <a:spcPts val="2050"/>
              </a:lnSpc>
              <a:buNone/>
            </a:pPr>
            <a:r>
              <a:rPr lang="en-US" sz="1250">
                <a:solidFill>
                  <a:srgbClr val="2B4150"/>
                </a:solidFill>
                <a:latin typeface="Source Sans 3" pitchFamily="34" charset="0"/>
                <a:ea typeface="Source Sans 3" pitchFamily="34" charset="-122"/>
                <a:cs typeface="Source Sans 3" pitchFamily="34" charset="-120"/>
              </a:rPr>
              <a:t>Démonstration d'animations dynamiques non scriptées manuellement.</a:t>
            </a:r>
            <a:endParaRPr lang="en-US" sz="1250"/>
          </a:p>
        </p:txBody>
      </p:sp>
      <p:sp>
        <p:nvSpPr>
          <p:cNvPr id="22" name="Shape 17"/>
          <p:cNvSpPr/>
          <p:nvPr/>
        </p:nvSpPr>
        <p:spPr>
          <a:xfrm>
            <a:off x="7397234" y="4139684"/>
            <a:ext cx="6658451" cy="1215271"/>
          </a:xfrm>
          <a:prstGeom prst="roundRect">
            <a:avLst>
              <a:gd name="adj" fmla="val 9029"/>
            </a:avLst>
          </a:prstGeom>
          <a:solidFill>
            <a:srgbClr val="FFFCF5"/>
          </a:solidFill>
          <a:ln/>
        </p:spPr>
        <p:txBody>
          <a:bodyPr/>
          <a:lstStyle/>
          <a:p>
            <a:endParaRPr lang="fr-CA"/>
          </a:p>
        </p:txBody>
      </p:sp>
      <p:sp>
        <p:nvSpPr>
          <p:cNvPr id="23" name="Shape 18"/>
          <p:cNvSpPr/>
          <p:nvPr/>
        </p:nvSpPr>
        <p:spPr>
          <a:xfrm>
            <a:off x="7397234" y="4116824"/>
            <a:ext cx="6658451" cy="91440"/>
          </a:xfrm>
          <a:prstGeom prst="roundRect">
            <a:avLst>
              <a:gd name="adj" fmla="val 26938"/>
            </a:avLst>
          </a:prstGeom>
          <a:solidFill>
            <a:srgbClr val="325F7B"/>
          </a:solidFill>
          <a:ln/>
        </p:spPr>
        <p:txBody>
          <a:bodyPr/>
          <a:lstStyle/>
          <a:p>
            <a:endParaRPr lang="fr-CA"/>
          </a:p>
        </p:txBody>
      </p:sp>
      <p:sp>
        <p:nvSpPr>
          <p:cNvPr id="24" name="Shape 19"/>
          <p:cNvSpPr/>
          <p:nvPr/>
        </p:nvSpPr>
        <p:spPr>
          <a:xfrm>
            <a:off x="10480179" y="3893463"/>
            <a:ext cx="492562" cy="492562"/>
          </a:xfrm>
          <a:prstGeom prst="roundRect">
            <a:avLst>
              <a:gd name="adj" fmla="val 185642"/>
            </a:avLst>
          </a:prstGeom>
          <a:solidFill>
            <a:srgbClr val="325F7B"/>
          </a:solidFill>
          <a:ln/>
        </p:spPr>
        <p:txBody>
          <a:bodyPr/>
          <a:lstStyle/>
          <a:p>
            <a:endParaRPr lang="fr-CA"/>
          </a:p>
        </p:txBody>
      </p:sp>
      <p:pic>
        <p:nvPicPr>
          <p:cNvPr id="25"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27935" y="4041100"/>
            <a:ext cx="197048" cy="197048"/>
          </a:xfrm>
          <a:prstGeom prst="rect">
            <a:avLst/>
          </a:prstGeom>
        </p:spPr>
      </p:pic>
      <p:sp>
        <p:nvSpPr>
          <p:cNvPr id="26" name="Text 20"/>
          <p:cNvSpPr/>
          <p:nvPr/>
        </p:nvSpPr>
        <p:spPr>
          <a:xfrm>
            <a:off x="7584281" y="4550212"/>
            <a:ext cx="2142411" cy="256580"/>
          </a:xfrm>
          <a:prstGeom prst="rect">
            <a:avLst/>
          </a:prstGeom>
          <a:noFill/>
          <a:ln/>
        </p:spPr>
        <p:txBody>
          <a:bodyPr wrap="none" lIns="0" tIns="0" rIns="0" bIns="0" rtlCol="0" anchor="t"/>
          <a:lstStyle/>
          <a:p>
            <a:pPr marL="0" indent="0" algn="l">
              <a:lnSpc>
                <a:spcPts val="2000"/>
              </a:lnSpc>
              <a:buNone/>
            </a:pPr>
            <a:r>
              <a:rPr lang="en-US" sz="1600">
                <a:solidFill>
                  <a:srgbClr val="2B4150"/>
                </a:solidFill>
                <a:latin typeface="MuseoModerno Medium" pitchFamily="34" charset="0"/>
                <a:ea typeface="MuseoModerno Medium" pitchFamily="34" charset="-122"/>
                <a:cs typeface="MuseoModerno Medium" pitchFamily="34" charset="-120"/>
              </a:rPr>
              <a:t>Objectif pédagogique</a:t>
            </a:r>
            <a:endParaRPr lang="en-US" sz="1600"/>
          </a:p>
        </p:txBody>
      </p:sp>
      <p:sp>
        <p:nvSpPr>
          <p:cNvPr id="27" name="Text 21"/>
          <p:cNvSpPr/>
          <p:nvPr/>
        </p:nvSpPr>
        <p:spPr>
          <a:xfrm>
            <a:off x="7584281" y="4905256"/>
            <a:ext cx="6284357" cy="262652"/>
          </a:xfrm>
          <a:prstGeom prst="rect">
            <a:avLst/>
          </a:prstGeom>
          <a:noFill/>
          <a:ln/>
        </p:spPr>
        <p:txBody>
          <a:bodyPr wrap="none" lIns="0" tIns="0" rIns="0" bIns="0" rtlCol="0" anchor="t"/>
          <a:lstStyle/>
          <a:p>
            <a:pPr marL="0" indent="0" algn="l">
              <a:lnSpc>
                <a:spcPts val="2050"/>
              </a:lnSpc>
              <a:buNone/>
            </a:pPr>
            <a:r>
              <a:rPr lang="en-US" sz="1250">
                <a:solidFill>
                  <a:srgbClr val="2B4150"/>
                </a:solidFill>
                <a:latin typeface="Source Sans 3" pitchFamily="34" charset="0"/>
                <a:ea typeface="Source Sans 3" pitchFamily="34" charset="-122"/>
                <a:cs typeface="Source Sans 3" pitchFamily="34" charset="-120"/>
              </a:rPr>
              <a:t>Un support concret pour l'apprentissage des concepts Unity.</a:t>
            </a:r>
            <a:endParaRPr lang="en-US" sz="1250"/>
          </a:p>
        </p:txBody>
      </p:sp>
      <p:pic>
        <p:nvPicPr>
          <p:cNvPr id="28" name="Image 4" descr="preencoded.png"/>
          <p:cNvPicPr>
            <a:picLocks noChangeAspect="1"/>
          </p:cNvPicPr>
          <p:nvPr/>
        </p:nvPicPr>
        <p:blipFill>
          <a:blip r:embed="rId11"/>
          <a:stretch>
            <a:fillRect/>
          </a:stretch>
        </p:blipFill>
        <p:spPr>
          <a:xfrm>
            <a:off x="4367689" y="5647492"/>
            <a:ext cx="2881789" cy="1970484"/>
          </a:xfrm>
          <a:prstGeom prst="rect">
            <a:avLst/>
          </a:prstGeom>
        </p:spPr>
      </p:pic>
      <p:pic>
        <p:nvPicPr>
          <p:cNvPr id="29" name="Image 5" descr="preencoded.png"/>
          <p:cNvPicPr>
            <a:picLocks noChangeAspect="1"/>
          </p:cNvPicPr>
          <p:nvPr/>
        </p:nvPicPr>
        <p:blipFill>
          <a:blip r:embed="rId12"/>
          <a:stretch>
            <a:fillRect/>
          </a:stretch>
        </p:blipFill>
        <p:spPr>
          <a:xfrm>
            <a:off x="7380803" y="5647492"/>
            <a:ext cx="2881789" cy="19704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43094"/>
            <a:ext cx="10044708" cy="708779"/>
          </a:xfrm>
          <a:prstGeom prst="rect">
            <a:avLst/>
          </a:prstGeom>
          <a:noFill/>
          <a:ln/>
        </p:spPr>
        <p:txBody>
          <a:bodyPr wrap="none" lIns="0" tIns="0" rIns="0" bIns="0" rtlCol="0" anchor="t"/>
          <a:lstStyle/>
          <a:p>
            <a:pPr marL="0" indent="0" algn="l">
              <a:lnSpc>
                <a:spcPts val="5550"/>
              </a:lnSpc>
              <a:buNone/>
            </a:pPr>
            <a:r>
              <a:rPr lang="en-US" sz="4450">
                <a:solidFill>
                  <a:srgbClr val="000000"/>
                </a:solidFill>
                <a:latin typeface="MuseoModerno Medium" pitchFamily="34" charset="0"/>
                <a:ea typeface="MuseoModerno Medium" pitchFamily="34" charset="-122"/>
                <a:cs typeface="MuseoModerno Medium" pitchFamily="34" charset="-120"/>
              </a:rPr>
              <a:t>🔵</a:t>
            </a:r>
            <a:r>
              <a:rPr lang="en-US" sz="4450">
                <a:solidFill>
                  <a:srgbClr val="124E73"/>
                </a:solidFill>
                <a:latin typeface="MuseoModerno Medium" pitchFamily="34" charset="0"/>
                <a:ea typeface="MuseoModerno Medium" pitchFamily="34" charset="-122"/>
                <a:cs typeface="MuseoModerno Medium" pitchFamily="34" charset="-120"/>
              </a:rPr>
              <a:t> Présentation détaillée de la scène</a:t>
            </a:r>
            <a:endParaRPr lang="en-US" sz="4450"/>
          </a:p>
        </p:txBody>
      </p:sp>
      <p:sp>
        <p:nvSpPr>
          <p:cNvPr id="3" name="Text 1"/>
          <p:cNvSpPr/>
          <p:nvPr/>
        </p:nvSpPr>
        <p:spPr>
          <a:xfrm>
            <a:off x="793790" y="2105501"/>
            <a:ext cx="13042821" cy="725805"/>
          </a:xfrm>
          <a:prstGeom prst="rect">
            <a:avLst/>
          </a:prstGeom>
          <a:noFill/>
          <a:ln/>
        </p:spPr>
        <p:txBody>
          <a:bodyPr wrap="squar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La scène est conçue autour de quatre objets distincts, chacun ayant un rôle spécifique dans la démonstration des interactions physiques et du rendu. La balle est lâchée d'une certaine hauteur et entame une séquence d'interactions avec chaque élément.</a:t>
            </a:r>
            <a:endParaRPr lang="en-US" sz="1750"/>
          </a:p>
        </p:txBody>
      </p:sp>
      <p:sp>
        <p:nvSpPr>
          <p:cNvPr id="4" name="Text 2"/>
          <p:cNvSpPr/>
          <p:nvPr/>
        </p:nvSpPr>
        <p:spPr>
          <a:xfrm>
            <a:off x="793790" y="3086457"/>
            <a:ext cx="226814" cy="283488"/>
          </a:xfrm>
          <a:prstGeom prst="rect">
            <a:avLst/>
          </a:prstGeom>
          <a:noFill/>
          <a:ln/>
        </p:spPr>
        <p:txBody>
          <a:bodyPr wrap="none" lIns="0" tIns="0" rIns="0" bIns="0" rtlCol="0" anchor="t"/>
          <a:lstStyle/>
          <a:p>
            <a:pPr marL="0" indent="0" algn="l">
              <a:lnSpc>
                <a:spcPts val="2850"/>
              </a:lnSpc>
              <a:buNone/>
            </a:pPr>
            <a:r>
              <a:rPr lang="en-US" sz="1750">
                <a:solidFill>
                  <a:srgbClr val="2B4150"/>
                </a:solidFill>
                <a:latin typeface="MuseoModerno Light" pitchFamily="34" charset="0"/>
                <a:ea typeface="MuseoModerno Light" pitchFamily="34" charset="-122"/>
                <a:cs typeface="MuseoModerno Light" pitchFamily="34" charset="-120"/>
              </a:rPr>
              <a:t>01</a:t>
            </a:r>
            <a:endParaRPr lang="en-US" sz="1750"/>
          </a:p>
        </p:txBody>
      </p:sp>
      <p:sp>
        <p:nvSpPr>
          <p:cNvPr id="5" name="Shape 3"/>
          <p:cNvSpPr/>
          <p:nvPr/>
        </p:nvSpPr>
        <p:spPr>
          <a:xfrm>
            <a:off x="793790" y="3441502"/>
            <a:ext cx="6407944" cy="30480"/>
          </a:xfrm>
          <a:prstGeom prst="rect">
            <a:avLst/>
          </a:prstGeom>
          <a:solidFill>
            <a:srgbClr val="325F7B"/>
          </a:solidFill>
          <a:ln/>
        </p:spPr>
        <p:txBody>
          <a:bodyPr/>
          <a:lstStyle/>
          <a:p>
            <a:endParaRPr lang="fr-CA"/>
          </a:p>
        </p:txBody>
      </p:sp>
      <p:sp>
        <p:nvSpPr>
          <p:cNvPr id="6" name="Text 4"/>
          <p:cNvSpPr/>
          <p:nvPr/>
        </p:nvSpPr>
        <p:spPr>
          <a:xfrm>
            <a:off x="793790" y="3615809"/>
            <a:ext cx="3402330" cy="425291"/>
          </a:xfrm>
          <a:prstGeom prst="rect">
            <a:avLst/>
          </a:prstGeom>
          <a:noFill/>
          <a:ln/>
        </p:spPr>
        <p:txBody>
          <a:bodyPr wrap="none" lIns="0" tIns="0" rIns="0" bIns="0" rtlCol="0" anchor="t"/>
          <a:lstStyle/>
          <a:p>
            <a:pPr marL="0" indent="0" algn="l">
              <a:lnSpc>
                <a:spcPts val="3300"/>
              </a:lnSpc>
              <a:buNone/>
            </a:pPr>
            <a:r>
              <a:rPr lang="en-US" sz="2650">
                <a:solidFill>
                  <a:srgbClr val="2B4150"/>
                </a:solidFill>
                <a:latin typeface="MuseoModerno Medium" pitchFamily="34" charset="0"/>
                <a:ea typeface="MuseoModerno Medium" pitchFamily="34" charset="-122"/>
                <a:cs typeface="MuseoModerno Medium" pitchFamily="34" charset="-120"/>
              </a:rPr>
              <a:t>Impact sur la Table</a:t>
            </a:r>
            <a:endParaRPr lang="en-US" sz="2650"/>
          </a:p>
        </p:txBody>
      </p:sp>
      <p:sp>
        <p:nvSpPr>
          <p:cNvPr id="7" name="Text 5"/>
          <p:cNvSpPr/>
          <p:nvPr/>
        </p:nvSpPr>
        <p:spPr>
          <a:xfrm>
            <a:off x="793790" y="4177189"/>
            <a:ext cx="6407944" cy="725805"/>
          </a:xfrm>
          <a:prstGeom prst="rect">
            <a:avLst/>
          </a:prstGeom>
          <a:noFill/>
          <a:ln/>
        </p:spPr>
        <p:txBody>
          <a:bodyPr wrap="squar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La balle souple atterrit sur la table, subissant une déformation visible avant de rebondir.</a:t>
            </a:r>
            <a:endParaRPr lang="en-US" sz="1750"/>
          </a:p>
        </p:txBody>
      </p:sp>
      <p:sp>
        <p:nvSpPr>
          <p:cNvPr id="8" name="Text 6"/>
          <p:cNvSpPr/>
          <p:nvPr/>
        </p:nvSpPr>
        <p:spPr>
          <a:xfrm>
            <a:off x="7428548" y="3086457"/>
            <a:ext cx="226814" cy="283488"/>
          </a:xfrm>
          <a:prstGeom prst="rect">
            <a:avLst/>
          </a:prstGeom>
          <a:noFill/>
          <a:ln/>
        </p:spPr>
        <p:txBody>
          <a:bodyPr wrap="none" lIns="0" tIns="0" rIns="0" bIns="0" rtlCol="0" anchor="t"/>
          <a:lstStyle/>
          <a:p>
            <a:pPr marL="0" indent="0" algn="l">
              <a:lnSpc>
                <a:spcPts val="2850"/>
              </a:lnSpc>
              <a:buNone/>
            </a:pPr>
            <a:r>
              <a:rPr lang="en-US" sz="1750">
                <a:solidFill>
                  <a:srgbClr val="2B4150"/>
                </a:solidFill>
                <a:latin typeface="MuseoModerno Light" pitchFamily="34" charset="0"/>
                <a:ea typeface="MuseoModerno Light" pitchFamily="34" charset="-122"/>
                <a:cs typeface="MuseoModerno Light" pitchFamily="34" charset="-120"/>
              </a:rPr>
              <a:t>02</a:t>
            </a:r>
            <a:endParaRPr lang="en-US" sz="1750"/>
          </a:p>
        </p:txBody>
      </p:sp>
      <p:sp>
        <p:nvSpPr>
          <p:cNvPr id="9" name="Shape 7"/>
          <p:cNvSpPr/>
          <p:nvPr/>
        </p:nvSpPr>
        <p:spPr>
          <a:xfrm>
            <a:off x="7428548" y="3441502"/>
            <a:ext cx="6408063" cy="30480"/>
          </a:xfrm>
          <a:prstGeom prst="rect">
            <a:avLst/>
          </a:prstGeom>
          <a:solidFill>
            <a:srgbClr val="325F7B"/>
          </a:solidFill>
          <a:ln/>
        </p:spPr>
        <p:txBody>
          <a:bodyPr/>
          <a:lstStyle/>
          <a:p>
            <a:endParaRPr lang="fr-CA"/>
          </a:p>
        </p:txBody>
      </p:sp>
      <p:sp>
        <p:nvSpPr>
          <p:cNvPr id="10" name="Text 8"/>
          <p:cNvSpPr/>
          <p:nvPr/>
        </p:nvSpPr>
        <p:spPr>
          <a:xfrm>
            <a:off x="7428548" y="3615809"/>
            <a:ext cx="5516761" cy="425291"/>
          </a:xfrm>
          <a:prstGeom prst="rect">
            <a:avLst/>
          </a:prstGeom>
          <a:noFill/>
          <a:ln/>
        </p:spPr>
        <p:txBody>
          <a:bodyPr wrap="none" lIns="0" tIns="0" rIns="0" bIns="0" rtlCol="0" anchor="t"/>
          <a:lstStyle/>
          <a:p>
            <a:pPr marL="0" indent="0" algn="l">
              <a:lnSpc>
                <a:spcPts val="3300"/>
              </a:lnSpc>
              <a:buNone/>
            </a:pPr>
            <a:r>
              <a:rPr lang="en-US" sz="2650">
                <a:solidFill>
                  <a:srgbClr val="2B4150"/>
                </a:solidFill>
                <a:latin typeface="MuseoModerno Medium" pitchFamily="34" charset="0"/>
                <a:ea typeface="MuseoModerno Medium" pitchFamily="34" charset="-122"/>
                <a:cs typeface="MuseoModerno Medium" pitchFamily="34" charset="-120"/>
              </a:rPr>
              <a:t>Rencontre avec l'Objet Métallique</a:t>
            </a:r>
            <a:endParaRPr lang="en-US" sz="2650"/>
          </a:p>
        </p:txBody>
      </p:sp>
      <p:sp>
        <p:nvSpPr>
          <p:cNvPr id="11" name="Text 9"/>
          <p:cNvSpPr/>
          <p:nvPr/>
        </p:nvSpPr>
        <p:spPr>
          <a:xfrm>
            <a:off x="7428548" y="4177189"/>
            <a:ext cx="6408063" cy="725805"/>
          </a:xfrm>
          <a:prstGeom prst="rect">
            <a:avLst/>
          </a:prstGeom>
          <a:noFill/>
          <a:ln/>
        </p:spPr>
        <p:txBody>
          <a:bodyPr wrap="squar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Elle percute ensuite un objet métallique, provoquant une rotation et un son distinctif, illustrant les propriétés des matériaux.</a:t>
            </a:r>
            <a:endParaRPr lang="en-US" sz="1750"/>
          </a:p>
        </p:txBody>
      </p:sp>
      <p:sp>
        <p:nvSpPr>
          <p:cNvPr id="12" name="Text 10"/>
          <p:cNvSpPr/>
          <p:nvPr/>
        </p:nvSpPr>
        <p:spPr>
          <a:xfrm>
            <a:off x="793790" y="5299829"/>
            <a:ext cx="226814" cy="283488"/>
          </a:xfrm>
          <a:prstGeom prst="rect">
            <a:avLst/>
          </a:prstGeom>
          <a:noFill/>
          <a:ln/>
        </p:spPr>
        <p:txBody>
          <a:bodyPr wrap="none" lIns="0" tIns="0" rIns="0" bIns="0" rtlCol="0" anchor="t"/>
          <a:lstStyle/>
          <a:p>
            <a:pPr marL="0" indent="0" algn="l">
              <a:lnSpc>
                <a:spcPts val="2850"/>
              </a:lnSpc>
              <a:buNone/>
            </a:pPr>
            <a:r>
              <a:rPr lang="en-US" sz="1750">
                <a:solidFill>
                  <a:srgbClr val="2B4150"/>
                </a:solidFill>
                <a:latin typeface="MuseoModerno Light" pitchFamily="34" charset="0"/>
                <a:ea typeface="MuseoModerno Light" pitchFamily="34" charset="-122"/>
                <a:cs typeface="MuseoModerno Light" pitchFamily="34" charset="-120"/>
              </a:rPr>
              <a:t>03</a:t>
            </a:r>
            <a:endParaRPr lang="en-US" sz="1750"/>
          </a:p>
        </p:txBody>
      </p:sp>
      <p:sp>
        <p:nvSpPr>
          <p:cNvPr id="13" name="Shape 11"/>
          <p:cNvSpPr/>
          <p:nvPr/>
        </p:nvSpPr>
        <p:spPr>
          <a:xfrm>
            <a:off x="793790" y="5654873"/>
            <a:ext cx="6407944" cy="30480"/>
          </a:xfrm>
          <a:prstGeom prst="rect">
            <a:avLst/>
          </a:prstGeom>
          <a:solidFill>
            <a:srgbClr val="325F7B"/>
          </a:solidFill>
          <a:ln/>
        </p:spPr>
        <p:txBody>
          <a:bodyPr/>
          <a:lstStyle/>
          <a:p>
            <a:endParaRPr lang="fr-CA"/>
          </a:p>
        </p:txBody>
      </p:sp>
      <p:sp>
        <p:nvSpPr>
          <p:cNvPr id="14" name="Text 12"/>
          <p:cNvSpPr/>
          <p:nvPr/>
        </p:nvSpPr>
        <p:spPr>
          <a:xfrm>
            <a:off x="793790" y="5829181"/>
            <a:ext cx="3947636" cy="425291"/>
          </a:xfrm>
          <a:prstGeom prst="rect">
            <a:avLst/>
          </a:prstGeom>
          <a:noFill/>
          <a:ln/>
        </p:spPr>
        <p:txBody>
          <a:bodyPr wrap="none" lIns="0" tIns="0" rIns="0" bIns="0" rtlCol="0" anchor="t"/>
          <a:lstStyle/>
          <a:p>
            <a:pPr marL="0" indent="0" algn="l">
              <a:lnSpc>
                <a:spcPts val="3300"/>
              </a:lnSpc>
              <a:buNone/>
            </a:pPr>
            <a:r>
              <a:rPr lang="en-US" sz="2650">
                <a:solidFill>
                  <a:srgbClr val="2B4150"/>
                </a:solidFill>
                <a:latin typeface="MuseoModerno Medium" pitchFamily="34" charset="0"/>
                <a:ea typeface="MuseoModerno Medium" pitchFamily="34" charset="-122"/>
                <a:cs typeface="MuseoModerno Medium" pitchFamily="34" charset="-120"/>
              </a:rPr>
              <a:t>Interaction avec le Verre</a:t>
            </a:r>
            <a:endParaRPr lang="en-US" sz="2650"/>
          </a:p>
        </p:txBody>
      </p:sp>
      <p:sp>
        <p:nvSpPr>
          <p:cNvPr id="15" name="Text 13"/>
          <p:cNvSpPr/>
          <p:nvPr/>
        </p:nvSpPr>
        <p:spPr>
          <a:xfrm>
            <a:off x="793790" y="6390561"/>
            <a:ext cx="6407944" cy="725805"/>
          </a:xfrm>
          <a:prstGeom prst="rect">
            <a:avLst/>
          </a:prstGeom>
          <a:noFill/>
          <a:ln/>
        </p:spPr>
        <p:txBody>
          <a:bodyPr wrap="squar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L'interaction avec un verre transparent génère une vibration subtile et un son délicat, soulignant la fragilité du matériau.</a:t>
            </a:r>
            <a:endParaRPr lang="en-US" sz="1750"/>
          </a:p>
        </p:txBody>
      </p:sp>
      <p:sp>
        <p:nvSpPr>
          <p:cNvPr id="16" name="Text 14"/>
          <p:cNvSpPr/>
          <p:nvPr/>
        </p:nvSpPr>
        <p:spPr>
          <a:xfrm>
            <a:off x="7428548" y="5299829"/>
            <a:ext cx="226814" cy="283488"/>
          </a:xfrm>
          <a:prstGeom prst="rect">
            <a:avLst/>
          </a:prstGeom>
          <a:noFill/>
          <a:ln/>
        </p:spPr>
        <p:txBody>
          <a:bodyPr wrap="none" lIns="0" tIns="0" rIns="0" bIns="0" rtlCol="0" anchor="t"/>
          <a:lstStyle/>
          <a:p>
            <a:pPr marL="0" indent="0" algn="l">
              <a:lnSpc>
                <a:spcPts val="2850"/>
              </a:lnSpc>
              <a:buNone/>
            </a:pPr>
            <a:r>
              <a:rPr lang="en-US" sz="1750">
                <a:solidFill>
                  <a:srgbClr val="2B4150"/>
                </a:solidFill>
                <a:latin typeface="MuseoModerno Light" pitchFamily="34" charset="0"/>
                <a:ea typeface="MuseoModerno Light" pitchFamily="34" charset="-122"/>
                <a:cs typeface="MuseoModerno Light" pitchFamily="34" charset="-120"/>
              </a:rPr>
              <a:t>04</a:t>
            </a:r>
            <a:endParaRPr lang="en-US" sz="1750"/>
          </a:p>
        </p:txBody>
      </p:sp>
      <p:sp>
        <p:nvSpPr>
          <p:cNvPr id="17" name="Shape 15"/>
          <p:cNvSpPr/>
          <p:nvPr/>
        </p:nvSpPr>
        <p:spPr>
          <a:xfrm>
            <a:off x="7428548" y="5654873"/>
            <a:ext cx="6408063" cy="30480"/>
          </a:xfrm>
          <a:prstGeom prst="rect">
            <a:avLst/>
          </a:prstGeom>
          <a:solidFill>
            <a:srgbClr val="325F7B"/>
          </a:solidFill>
          <a:ln/>
        </p:spPr>
        <p:txBody>
          <a:bodyPr/>
          <a:lstStyle/>
          <a:p>
            <a:endParaRPr lang="fr-CA"/>
          </a:p>
        </p:txBody>
      </p:sp>
      <p:sp>
        <p:nvSpPr>
          <p:cNvPr id="18" name="Text 16"/>
          <p:cNvSpPr/>
          <p:nvPr/>
        </p:nvSpPr>
        <p:spPr>
          <a:xfrm>
            <a:off x="7428548" y="5829181"/>
            <a:ext cx="3402330" cy="425291"/>
          </a:xfrm>
          <a:prstGeom prst="rect">
            <a:avLst/>
          </a:prstGeom>
          <a:noFill/>
          <a:ln/>
        </p:spPr>
        <p:txBody>
          <a:bodyPr wrap="none" lIns="0" tIns="0" rIns="0" bIns="0" rtlCol="0" anchor="t"/>
          <a:lstStyle/>
          <a:p>
            <a:pPr marL="0" indent="0" algn="l">
              <a:lnSpc>
                <a:spcPts val="3300"/>
              </a:lnSpc>
              <a:buNone/>
            </a:pPr>
            <a:r>
              <a:rPr lang="en-US" sz="2650">
                <a:solidFill>
                  <a:srgbClr val="2B4150"/>
                </a:solidFill>
                <a:latin typeface="MuseoModerno Medium" pitchFamily="34" charset="0"/>
                <a:ea typeface="MuseoModerno Medium" pitchFamily="34" charset="-122"/>
                <a:cs typeface="MuseoModerno Medium" pitchFamily="34" charset="-120"/>
              </a:rPr>
              <a:t>Le Cristal Décoratif</a:t>
            </a:r>
            <a:endParaRPr lang="en-US" sz="2650"/>
          </a:p>
        </p:txBody>
      </p:sp>
      <p:sp>
        <p:nvSpPr>
          <p:cNvPr id="19" name="Text 17"/>
          <p:cNvSpPr/>
          <p:nvPr/>
        </p:nvSpPr>
        <p:spPr>
          <a:xfrm>
            <a:off x="7428548" y="6390561"/>
            <a:ext cx="6408063" cy="725805"/>
          </a:xfrm>
          <a:prstGeom prst="rect">
            <a:avLst/>
          </a:prstGeom>
          <a:noFill/>
          <a:ln/>
        </p:spPr>
        <p:txBody>
          <a:bodyPr wrap="squar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Enfin, un cristal, purement décoratif, complète la scène, ajoutant un élément visuel sans interaction physique directe.</a:t>
            </a:r>
            <a:endParaRPr lang="en-US" sz="175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96835" y="311825"/>
            <a:ext cx="3718560" cy="354330"/>
          </a:xfrm>
          <a:prstGeom prst="rect">
            <a:avLst/>
          </a:prstGeom>
          <a:noFill/>
          <a:ln/>
        </p:spPr>
        <p:txBody>
          <a:bodyPr wrap="none" lIns="0" tIns="0" rIns="0" bIns="0" rtlCol="0" anchor="t"/>
          <a:lstStyle/>
          <a:p>
            <a:pPr marL="0" indent="0" algn="l">
              <a:lnSpc>
                <a:spcPts val="2750"/>
              </a:lnSpc>
              <a:buNone/>
            </a:pPr>
            <a:r>
              <a:rPr lang="en-US" sz="2200">
                <a:solidFill>
                  <a:srgbClr val="000000"/>
                </a:solidFill>
                <a:latin typeface="MuseoModerno Medium" pitchFamily="34" charset="0"/>
                <a:ea typeface="MuseoModerno Medium" pitchFamily="34" charset="-122"/>
                <a:cs typeface="MuseoModerno Medium" pitchFamily="34" charset="-120"/>
              </a:rPr>
              <a:t>🔵</a:t>
            </a:r>
            <a:r>
              <a:rPr lang="en-US" sz="2200">
                <a:solidFill>
                  <a:srgbClr val="124E73"/>
                </a:solidFill>
                <a:latin typeface="MuseoModerno Medium" pitchFamily="34" charset="0"/>
                <a:ea typeface="MuseoModerno Medium" pitchFamily="34" charset="-122"/>
                <a:cs typeface="MuseoModerno Medium" pitchFamily="34" charset="-120"/>
              </a:rPr>
              <a:t> Objets et assets utilisés</a:t>
            </a:r>
            <a:endParaRPr lang="en-US" sz="220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1200">
                <a:solidFill>
                  <a:srgbClr val="2B4150"/>
                </a:solidFill>
                <a:latin typeface="Source Sans 3" pitchFamily="34" charset="0"/>
                <a:ea typeface="Source Sans 3" pitchFamily="34" charset="-122"/>
                <a:cs typeface="Source Sans 3" pitchFamily="34" charset="-120"/>
              </a:rPr>
              <a:t>Les objets composant la scène ont été choisis pour leur simplicité ou créés spécifiquement pour l'expérience, permettant de se concentrer sur les propriétés physiques et les rendus.</a:t>
            </a:r>
            <a:endParaRPr lang="en-US" sz="1200"/>
          </a:p>
        </p:txBody>
      </p:sp>
      <p:sp>
        <p:nvSpPr>
          <p:cNvPr id="4" name="Text 2"/>
          <p:cNvSpPr/>
          <p:nvPr/>
        </p:nvSpPr>
        <p:spPr>
          <a:xfrm>
            <a:off x="396835" y="1303973"/>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b="1">
                <a:solidFill>
                  <a:srgbClr val="2B4150"/>
                </a:solidFill>
                <a:latin typeface="Source Sans 3" pitchFamily="34" charset="0"/>
                <a:ea typeface="Source Sans 3" pitchFamily="34" charset="-122"/>
                <a:cs typeface="Source Sans 3" pitchFamily="34" charset="-120"/>
              </a:rPr>
              <a:t>Table :</a:t>
            </a:r>
            <a:r>
              <a:rPr lang="en-US" sz="1200">
                <a:solidFill>
                  <a:srgbClr val="2B4150"/>
                </a:solidFill>
                <a:latin typeface="Source Sans 3" pitchFamily="34" charset="0"/>
                <a:ea typeface="Source Sans 3" pitchFamily="34" charset="-122"/>
                <a:cs typeface="Source Sans 3" pitchFamily="34" charset="-120"/>
              </a:rPr>
              <a:t> Construite à partir d'une primitive Cube avec des pieds ajoutés pour le support.</a:t>
            </a:r>
            <a:endParaRPr lang="en-US" sz="1200"/>
          </a:p>
        </p:txBody>
      </p:sp>
      <p:sp>
        <p:nvSpPr>
          <p:cNvPr id="5" name="Text 3"/>
          <p:cNvSpPr/>
          <p:nvPr/>
        </p:nvSpPr>
        <p:spPr>
          <a:xfrm>
            <a:off x="396835" y="1525072"/>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b="1">
                <a:solidFill>
                  <a:srgbClr val="2B4150"/>
                </a:solidFill>
                <a:latin typeface="Source Sans 3" pitchFamily="34" charset="0"/>
                <a:ea typeface="Source Sans 3" pitchFamily="34" charset="-122"/>
                <a:cs typeface="Source Sans 3" pitchFamily="34" charset="-120"/>
              </a:rPr>
              <a:t>Balle :</a:t>
            </a:r>
            <a:r>
              <a:rPr lang="en-US" sz="1200">
                <a:solidFill>
                  <a:srgbClr val="2B4150"/>
                </a:solidFill>
                <a:latin typeface="Source Sans 3" pitchFamily="34" charset="0"/>
                <a:ea typeface="Source Sans 3" pitchFamily="34" charset="-122"/>
                <a:cs typeface="Source Sans 3" pitchFamily="34" charset="-120"/>
              </a:rPr>
              <a:t> Une primitive Sphere de Unity, configurée pour sa déformation élastique.</a:t>
            </a:r>
            <a:endParaRPr lang="en-US" sz="1200"/>
          </a:p>
        </p:txBody>
      </p:sp>
      <p:sp>
        <p:nvSpPr>
          <p:cNvPr id="6" name="Text 4"/>
          <p:cNvSpPr/>
          <p:nvPr/>
        </p:nvSpPr>
        <p:spPr>
          <a:xfrm>
            <a:off x="396835" y="1746171"/>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b="1">
                <a:solidFill>
                  <a:srgbClr val="2B4150"/>
                </a:solidFill>
                <a:latin typeface="Source Sans 3" pitchFamily="34" charset="0"/>
                <a:ea typeface="Source Sans 3" pitchFamily="34" charset="-122"/>
                <a:cs typeface="Source Sans 3" pitchFamily="34" charset="-120"/>
              </a:rPr>
              <a:t>Métal :</a:t>
            </a:r>
            <a:r>
              <a:rPr lang="en-US" sz="1200">
                <a:solidFill>
                  <a:srgbClr val="2B4150"/>
                </a:solidFill>
                <a:latin typeface="Source Sans 3" pitchFamily="34" charset="0"/>
                <a:ea typeface="Source Sans 3" pitchFamily="34" charset="-122"/>
                <a:cs typeface="Source Sans 3" pitchFamily="34" charset="-120"/>
              </a:rPr>
              <a:t> Un Cylinder de Unity, essentiel pour simuler les interactions sonores et visuelles d'un matériau métallique.</a:t>
            </a:r>
            <a:endParaRPr lang="en-US" sz="1200"/>
          </a:p>
        </p:txBody>
      </p:sp>
      <p:sp>
        <p:nvSpPr>
          <p:cNvPr id="7" name="Text 5"/>
          <p:cNvSpPr/>
          <p:nvPr/>
        </p:nvSpPr>
        <p:spPr>
          <a:xfrm>
            <a:off x="396835" y="2290827"/>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b="1" dirty="0">
                <a:solidFill>
                  <a:srgbClr val="2B4150"/>
                </a:solidFill>
                <a:latin typeface="Source Sans 3" pitchFamily="34" charset="0"/>
                <a:ea typeface="Source Sans 3" pitchFamily="34" charset="-122"/>
                <a:cs typeface="Source Sans 3" pitchFamily="34" charset="-120"/>
              </a:rPr>
              <a:t>Verre :</a:t>
            </a:r>
            <a:r>
              <a:rPr lang="en-US" sz="1200" dirty="0">
                <a:solidFill>
                  <a:srgbClr val="2B4150"/>
                </a:solidFill>
                <a:latin typeface="Source Sans 3" pitchFamily="34" charset="0"/>
                <a:ea typeface="Source Sans 3" pitchFamily="34" charset="-122"/>
                <a:cs typeface="Source Sans 3" pitchFamily="34" charset="-120"/>
              </a:rPr>
              <a:t> </a:t>
            </a:r>
            <a:r>
              <a:rPr lang="en-US" sz="1200" dirty="0" err="1">
                <a:solidFill>
                  <a:srgbClr val="2B4150"/>
                </a:solidFill>
                <a:latin typeface="Source Sans 3" pitchFamily="34" charset="0"/>
                <a:ea typeface="Source Sans 3" pitchFamily="34" charset="-122"/>
                <a:cs typeface="Source Sans 3" pitchFamily="34" charset="-120"/>
              </a:rPr>
              <a:t>Également</a:t>
            </a:r>
            <a:r>
              <a:rPr lang="en-US" sz="1200" dirty="0">
                <a:solidFill>
                  <a:srgbClr val="2B4150"/>
                </a:solidFill>
                <a:latin typeface="Source Sans 3" pitchFamily="34" charset="0"/>
                <a:ea typeface="Source Sans 3" pitchFamily="34" charset="-122"/>
                <a:cs typeface="Source Sans 3" pitchFamily="34" charset="-120"/>
              </a:rPr>
              <a:t> un Cylinder, </a:t>
            </a:r>
            <a:r>
              <a:rPr lang="en-US" sz="1200" dirty="0" err="1">
                <a:solidFill>
                  <a:srgbClr val="2B4150"/>
                </a:solidFill>
                <a:latin typeface="Source Sans 3" pitchFamily="34" charset="0"/>
                <a:ea typeface="Source Sans 3" pitchFamily="34" charset="-122"/>
                <a:cs typeface="Source Sans 3" pitchFamily="34" charset="-120"/>
              </a:rPr>
              <a:t>mais</a:t>
            </a:r>
            <a:r>
              <a:rPr lang="en-US" sz="1200" dirty="0">
                <a:solidFill>
                  <a:srgbClr val="2B4150"/>
                </a:solidFill>
                <a:latin typeface="Source Sans 3" pitchFamily="34" charset="0"/>
                <a:ea typeface="Source Sans 3" pitchFamily="34" charset="-122"/>
                <a:cs typeface="Source Sans 3" pitchFamily="34" charset="-120"/>
              </a:rPr>
              <a:t> avec un </a:t>
            </a:r>
            <a:r>
              <a:rPr lang="en-US" sz="1200" dirty="0" err="1">
                <a:solidFill>
                  <a:srgbClr val="2B4150"/>
                </a:solidFill>
                <a:latin typeface="Source Sans 3" pitchFamily="34" charset="0"/>
                <a:ea typeface="Source Sans 3" pitchFamily="34" charset="-122"/>
                <a:cs typeface="Source Sans 3" pitchFamily="34" charset="-120"/>
              </a:rPr>
              <a:t>matériau</a:t>
            </a:r>
            <a:r>
              <a:rPr lang="en-US" sz="1200" dirty="0">
                <a:solidFill>
                  <a:srgbClr val="2B4150"/>
                </a:solidFill>
                <a:latin typeface="Source Sans 3" pitchFamily="34" charset="0"/>
                <a:ea typeface="Source Sans 3" pitchFamily="34" charset="-122"/>
                <a:cs typeface="Source Sans 3" pitchFamily="34" charset="-120"/>
              </a:rPr>
              <a:t> transparent </a:t>
            </a:r>
            <a:r>
              <a:rPr lang="en-US" sz="1200" dirty="0" err="1">
                <a:solidFill>
                  <a:srgbClr val="2B4150"/>
                </a:solidFill>
                <a:latin typeface="Source Sans 3" pitchFamily="34" charset="0"/>
                <a:ea typeface="Source Sans 3" pitchFamily="34" charset="-122"/>
                <a:cs typeface="Source Sans 3" pitchFamily="34" charset="-120"/>
              </a:rPr>
              <a:t>spécifique</a:t>
            </a:r>
            <a:r>
              <a:rPr lang="en-US" sz="1200" dirty="0">
                <a:solidFill>
                  <a:srgbClr val="2B4150"/>
                </a:solidFill>
                <a:latin typeface="Source Sans 3" pitchFamily="34" charset="0"/>
                <a:ea typeface="Source Sans 3" pitchFamily="34" charset="-122"/>
                <a:cs typeface="Source Sans 3" pitchFamily="34" charset="-120"/>
              </a:rPr>
              <a:t> pour </a:t>
            </a:r>
            <a:r>
              <a:rPr lang="en-US" sz="1200" dirty="0" err="1">
                <a:solidFill>
                  <a:srgbClr val="2B4150"/>
                </a:solidFill>
                <a:latin typeface="Source Sans 3" pitchFamily="34" charset="0"/>
                <a:ea typeface="Source Sans 3" pitchFamily="34" charset="-122"/>
                <a:cs typeface="Source Sans 3" pitchFamily="34" charset="-120"/>
              </a:rPr>
              <a:t>simuler</a:t>
            </a:r>
            <a:r>
              <a:rPr lang="en-US" sz="1200" dirty="0">
                <a:solidFill>
                  <a:srgbClr val="2B4150"/>
                </a:solidFill>
                <a:latin typeface="Source Sans 3" pitchFamily="34" charset="0"/>
                <a:ea typeface="Source Sans 3" pitchFamily="34" charset="-122"/>
                <a:cs typeface="Source Sans 3" pitchFamily="34" charset="-120"/>
              </a:rPr>
              <a:t> le verre.</a:t>
            </a:r>
            <a:endParaRPr lang="en-US" sz="1200" dirty="0"/>
          </a:p>
        </p:txBody>
      </p:sp>
      <p:sp>
        <p:nvSpPr>
          <p:cNvPr id="8" name="Text 6"/>
          <p:cNvSpPr/>
          <p:nvPr/>
        </p:nvSpPr>
        <p:spPr>
          <a:xfrm>
            <a:off x="396835" y="2469723"/>
            <a:ext cx="6780014" cy="772293"/>
          </a:xfrm>
          <a:prstGeom prst="rect">
            <a:avLst/>
          </a:prstGeom>
          <a:noFill/>
          <a:ln/>
        </p:spPr>
        <p:txBody>
          <a:bodyPr wrap="none" lIns="0" tIns="0" rIns="0" bIns="0" rtlCol="0" anchor="t"/>
          <a:lstStyle/>
          <a:p>
            <a:pPr marL="342900" indent="-342900" algn="l">
              <a:lnSpc>
                <a:spcPts val="1400"/>
              </a:lnSpc>
              <a:buSzPct val="100000"/>
              <a:buChar char="•"/>
            </a:pPr>
            <a:r>
              <a:rPr lang="en-US" sz="1200" b="1">
                <a:solidFill>
                  <a:srgbClr val="2B4150"/>
                </a:solidFill>
                <a:latin typeface="Source Sans 3" pitchFamily="34" charset="0"/>
                <a:ea typeface="Source Sans 3" pitchFamily="34" charset="-122"/>
                <a:cs typeface="Source Sans 3" pitchFamily="34" charset="-120"/>
              </a:rPr>
              <a:t>Cristal :</a:t>
            </a:r>
            <a:r>
              <a:rPr lang="en-US" sz="1200">
                <a:solidFill>
                  <a:srgbClr val="2B4150"/>
                </a:solidFill>
                <a:latin typeface="Source Sans 3" pitchFamily="34" charset="0"/>
                <a:ea typeface="Source Sans 3" pitchFamily="34" charset="-122"/>
                <a:cs typeface="Source Sans 3" pitchFamily="34" charset="-120"/>
              </a:rPr>
              <a:t> Un modèle low-poly en forme de diamant, créé ou extrudé directement dans Unity, servant d'élément visuel décoratif.</a:t>
            </a:r>
            <a:endParaRPr lang="en-US" sz="1200"/>
          </a:p>
        </p:txBody>
      </p:sp>
      <p:pic>
        <p:nvPicPr>
          <p:cNvPr id="10" name="Image 1" descr="preencoded.png"/>
          <p:cNvPicPr>
            <a:picLocks noChangeAspect="1"/>
          </p:cNvPicPr>
          <p:nvPr/>
        </p:nvPicPr>
        <p:blipFill>
          <a:blip r:embed="rId3"/>
          <a:stretch>
            <a:fillRect/>
          </a:stretch>
        </p:blipFill>
        <p:spPr>
          <a:xfrm>
            <a:off x="7461171" y="8236982"/>
            <a:ext cx="6780014" cy="6780014"/>
          </a:xfrm>
          <a:prstGeom prst="rect">
            <a:avLst/>
          </a:prstGeom>
        </p:spPr>
      </p:pic>
      <p:pic>
        <p:nvPicPr>
          <p:cNvPr id="12" name="Image 11" descr="Une image contenant capture d’écran, conception&#10;&#10;Le contenu généré par l’IA peut être incorrect.">
            <a:extLst>
              <a:ext uri="{FF2B5EF4-FFF2-40B4-BE49-F238E27FC236}">
                <a16:creationId xmlns:a16="http://schemas.microsoft.com/office/drawing/2014/main" id="{6BD4A84F-5AAF-F2D0-CE7A-31923A944A44}"/>
              </a:ext>
            </a:extLst>
          </p:cNvPr>
          <p:cNvPicPr>
            <a:picLocks noChangeAspect="1"/>
          </p:cNvPicPr>
          <p:nvPr/>
        </p:nvPicPr>
        <p:blipFill>
          <a:blip r:embed="rId4"/>
          <a:stretch>
            <a:fillRect/>
          </a:stretch>
        </p:blipFill>
        <p:spPr>
          <a:xfrm>
            <a:off x="8608422" y="1714978"/>
            <a:ext cx="5625141" cy="5210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494586" y="391597"/>
            <a:ext cx="6298763" cy="441484"/>
          </a:xfrm>
          <a:prstGeom prst="rect">
            <a:avLst/>
          </a:prstGeom>
          <a:noFill/>
          <a:ln/>
        </p:spPr>
        <p:txBody>
          <a:bodyPr wrap="none" lIns="0" tIns="0" rIns="0" bIns="0" rtlCol="0" anchor="t"/>
          <a:lstStyle/>
          <a:p>
            <a:pPr marL="0" indent="0" algn="l">
              <a:lnSpc>
                <a:spcPts val="3450"/>
              </a:lnSpc>
              <a:buNone/>
            </a:pPr>
            <a:r>
              <a:rPr lang="en-US" sz="2750">
                <a:solidFill>
                  <a:srgbClr val="000000"/>
                </a:solidFill>
                <a:latin typeface="MuseoModerno Medium" pitchFamily="34" charset="0"/>
                <a:ea typeface="MuseoModerno Medium" pitchFamily="34" charset="-122"/>
                <a:cs typeface="MuseoModerno Medium" pitchFamily="34" charset="-120"/>
              </a:rPr>
              <a:t>🔵</a:t>
            </a:r>
            <a:r>
              <a:rPr lang="en-US" sz="2750">
                <a:solidFill>
                  <a:srgbClr val="124E73"/>
                </a:solidFill>
                <a:latin typeface="MuseoModerno Medium" pitchFamily="34" charset="0"/>
                <a:ea typeface="MuseoModerno Medium" pitchFamily="34" charset="-122"/>
                <a:cs typeface="MuseoModerno Medium" pitchFamily="34" charset="-120"/>
              </a:rPr>
              <a:t> Matériaux PBR : un rendu réaliste</a:t>
            </a:r>
            <a:endParaRPr lang="en-US" sz="2750"/>
          </a:p>
        </p:txBody>
      </p:sp>
      <p:sp>
        <p:nvSpPr>
          <p:cNvPr id="4" name="Text 1"/>
          <p:cNvSpPr/>
          <p:nvPr/>
        </p:nvSpPr>
        <p:spPr>
          <a:xfrm>
            <a:off x="494586" y="1045012"/>
            <a:ext cx="8154829" cy="452199"/>
          </a:xfrm>
          <a:prstGeom prst="rect">
            <a:avLst/>
          </a:prstGeom>
          <a:noFill/>
          <a:ln/>
        </p:spPr>
        <p:txBody>
          <a:bodyPr wrap="square" lIns="0" tIns="0" rIns="0" bIns="0" rtlCol="0" anchor="t"/>
          <a:lstStyle/>
          <a:p>
            <a:pPr marL="0" indent="0" algn="l">
              <a:lnSpc>
                <a:spcPts val="1750"/>
              </a:lnSpc>
              <a:buNone/>
            </a:pPr>
            <a:r>
              <a:rPr lang="en-US" sz="1100">
                <a:solidFill>
                  <a:srgbClr val="2B4150"/>
                </a:solidFill>
                <a:latin typeface="Source Sans 3" pitchFamily="34" charset="0"/>
                <a:ea typeface="Source Sans 3" pitchFamily="34" charset="-122"/>
                <a:cs typeface="Source Sans 3" pitchFamily="34" charset="-120"/>
              </a:rPr>
              <a:t>Les matériaux sont tous basés sur le modèle Physically Based Rendering (PBR), permettant une interaction lumière-matière fidèle à la réalité.</a:t>
            </a:r>
            <a:endParaRPr lang="en-US" sz="1100"/>
          </a:p>
        </p:txBody>
      </p:sp>
      <p:sp>
        <p:nvSpPr>
          <p:cNvPr id="5" name="Shape 2"/>
          <p:cNvSpPr/>
          <p:nvPr/>
        </p:nvSpPr>
        <p:spPr>
          <a:xfrm>
            <a:off x="494586" y="1656159"/>
            <a:ext cx="8154829" cy="1605320"/>
          </a:xfrm>
          <a:prstGeom prst="roundRect">
            <a:avLst>
              <a:gd name="adj" fmla="val 1320"/>
            </a:avLst>
          </a:prstGeom>
          <a:solidFill>
            <a:srgbClr val="F3EEE3"/>
          </a:solidFill>
          <a:ln/>
        </p:spPr>
        <p:txBody>
          <a:bodyPr/>
          <a:lstStyle/>
          <a:p>
            <a:endParaRPr lang="fr-CA"/>
          </a:p>
        </p:txBody>
      </p:sp>
      <p:sp>
        <p:nvSpPr>
          <p:cNvPr id="6" name="Shape 3"/>
          <p:cNvSpPr/>
          <p:nvPr/>
        </p:nvSpPr>
        <p:spPr>
          <a:xfrm>
            <a:off x="635794" y="1797368"/>
            <a:ext cx="423862" cy="423863"/>
          </a:xfrm>
          <a:prstGeom prst="roundRect">
            <a:avLst>
              <a:gd name="adj" fmla="val 21570902"/>
            </a:avLst>
          </a:prstGeom>
          <a:solidFill>
            <a:srgbClr val="F6F0E4"/>
          </a:solidFill>
          <a:ln/>
        </p:spPr>
        <p:txBody>
          <a:bodyPr/>
          <a:lstStyle/>
          <a:p>
            <a:endParaRPr lang="fr-CA"/>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2356" y="1913930"/>
            <a:ext cx="190738" cy="190738"/>
          </a:xfrm>
          <a:prstGeom prst="rect">
            <a:avLst/>
          </a:prstGeom>
        </p:spPr>
      </p:pic>
      <p:sp>
        <p:nvSpPr>
          <p:cNvPr id="8" name="Text 4"/>
          <p:cNvSpPr/>
          <p:nvPr/>
        </p:nvSpPr>
        <p:spPr>
          <a:xfrm>
            <a:off x="635794" y="2362438"/>
            <a:ext cx="1766292" cy="220861"/>
          </a:xfrm>
          <a:prstGeom prst="rect">
            <a:avLst/>
          </a:prstGeom>
          <a:noFill/>
          <a:ln/>
        </p:spPr>
        <p:txBody>
          <a:bodyPr wrap="none" lIns="0" tIns="0" rIns="0" bIns="0" rtlCol="0" anchor="t"/>
          <a:lstStyle/>
          <a:p>
            <a:pPr marL="0" indent="0" algn="l">
              <a:lnSpc>
                <a:spcPts val="1700"/>
              </a:lnSpc>
              <a:buNone/>
            </a:pPr>
            <a:r>
              <a:rPr lang="en-US" sz="1350">
                <a:solidFill>
                  <a:srgbClr val="2B4150"/>
                </a:solidFill>
                <a:latin typeface="MuseoModerno Medium" pitchFamily="34" charset="0"/>
                <a:ea typeface="MuseoModerno Medium" pitchFamily="34" charset="-122"/>
                <a:cs typeface="MuseoModerno Medium" pitchFamily="34" charset="-120"/>
              </a:rPr>
              <a:t>Balle</a:t>
            </a:r>
            <a:endParaRPr lang="en-US" sz="1350"/>
          </a:p>
        </p:txBody>
      </p:sp>
      <p:sp>
        <p:nvSpPr>
          <p:cNvPr id="9" name="Text 5"/>
          <p:cNvSpPr/>
          <p:nvPr/>
        </p:nvSpPr>
        <p:spPr>
          <a:xfrm>
            <a:off x="635794" y="2668072"/>
            <a:ext cx="7872413" cy="452199"/>
          </a:xfrm>
          <a:prstGeom prst="rect">
            <a:avLst/>
          </a:prstGeom>
          <a:noFill/>
          <a:ln/>
        </p:spPr>
        <p:txBody>
          <a:bodyPr wrap="square" lIns="0" tIns="0" rIns="0" bIns="0" rtlCol="0" anchor="t"/>
          <a:lstStyle/>
          <a:p>
            <a:pPr marL="0" indent="0" algn="l">
              <a:lnSpc>
                <a:spcPts val="1750"/>
              </a:lnSpc>
              <a:buNone/>
            </a:pPr>
            <a:r>
              <a:rPr lang="en-US" sz="1100">
                <a:solidFill>
                  <a:srgbClr val="2B4150"/>
                </a:solidFill>
                <a:latin typeface="Source Sans 3" pitchFamily="34" charset="0"/>
                <a:ea typeface="Source Sans 3" pitchFamily="34" charset="-122"/>
                <a:cs typeface="Source Sans 3" pitchFamily="34" charset="-120"/>
              </a:rPr>
              <a:t>Couleur blanche éclatante, avec une </a:t>
            </a:r>
            <a:r>
              <a:rPr lang="en-US" sz="1100" b="1">
                <a:solidFill>
                  <a:srgbClr val="2B4150"/>
                </a:solidFill>
                <a:latin typeface="Source Sans 3" pitchFamily="34" charset="0"/>
                <a:ea typeface="Source Sans 3" pitchFamily="34" charset="-122"/>
                <a:cs typeface="Source Sans 3" pitchFamily="34" charset="-120"/>
              </a:rPr>
              <a:t>smoothness modérée</a:t>
            </a:r>
            <a:r>
              <a:rPr lang="en-US" sz="1100">
                <a:solidFill>
                  <a:srgbClr val="2B4150"/>
                </a:solidFill>
                <a:latin typeface="Source Sans 3" pitchFamily="34" charset="0"/>
                <a:ea typeface="Source Sans 3" pitchFamily="34" charset="-122"/>
                <a:cs typeface="Source Sans 3" pitchFamily="34" charset="-120"/>
              </a:rPr>
              <a:t> pour un aspect caoutchouc, absorbant légèrement la lumière pour éviter les réflexions excessives.</a:t>
            </a:r>
            <a:endParaRPr lang="en-US" sz="1100"/>
          </a:p>
        </p:txBody>
      </p:sp>
      <p:sp>
        <p:nvSpPr>
          <p:cNvPr id="10" name="Shape 6"/>
          <p:cNvSpPr/>
          <p:nvPr/>
        </p:nvSpPr>
        <p:spPr>
          <a:xfrm>
            <a:off x="494586" y="3402687"/>
            <a:ext cx="8154829" cy="1379220"/>
          </a:xfrm>
          <a:prstGeom prst="roundRect">
            <a:avLst>
              <a:gd name="adj" fmla="val 1537"/>
            </a:avLst>
          </a:prstGeom>
          <a:solidFill>
            <a:srgbClr val="F3EEE3"/>
          </a:solidFill>
          <a:ln/>
        </p:spPr>
        <p:txBody>
          <a:bodyPr/>
          <a:lstStyle/>
          <a:p>
            <a:endParaRPr lang="fr-CA"/>
          </a:p>
        </p:txBody>
      </p:sp>
      <p:sp>
        <p:nvSpPr>
          <p:cNvPr id="11" name="Shape 7"/>
          <p:cNvSpPr/>
          <p:nvPr/>
        </p:nvSpPr>
        <p:spPr>
          <a:xfrm>
            <a:off x="635794" y="3543895"/>
            <a:ext cx="423862" cy="423863"/>
          </a:xfrm>
          <a:prstGeom prst="roundRect">
            <a:avLst>
              <a:gd name="adj" fmla="val 21570902"/>
            </a:avLst>
          </a:prstGeom>
          <a:solidFill>
            <a:srgbClr val="F6F0E4"/>
          </a:solidFill>
          <a:ln/>
        </p:spPr>
        <p:txBody>
          <a:bodyPr/>
          <a:lstStyle/>
          <a:p>
            <a:endParaRPr lang="fr-CA"/>
          </a:p>
        </p:txBody>
      </p:sp>
      <p:pic>
        <p:nvPicPr>
          <p:cNvPr id="12"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356" y="3660458"/>
            <a:ext cx="190738" cy="190738"/>
          </a:xfrm>
          <a:prstGeom prst="rect">
            <a:avLst/>
          </a:prstGeom>
        </p:spPr>
      </p:pic>
      <p:sp>
        <p:nvSpPr>
          <p:cNvPr id="13" name="Text 8"/>
          <p:cNvSpPr/>
          <p:nvPr/>
        </p:nvSpPr>
        <p:spPr>
          <a:xfrm>
            <a:off x="635794" y="4108966"/>
            <a:ext cx="1766292" cy="220861"/>
          </a:xfrm>
          <a:prstGeom prst="rect">
            <a:avLst/>
          </a:prstGeom>
          <a:noFill/>
          <a:ln/>
        </p:spPr>
        <p:txBody>
          <a:bodyPr wrap="none" lIns="0" tIns="0" rIns="0" bIns="0" rtlCol="0" anchor="t"/>
          <a:lstStyle/>
          <a:p>
            <a:pPr marL="0" indent="0" algn="l">
              <a:lnSpc>
                <a:spcPts val="1700"/>
              </a:lnSpc>
              <a:buNone/>
            </a:pPr>
            <a:r>
              <a:rPr lang="en-US" sz="1350">
                <a:solidFill>
                  <a:srgbClr val="2B4150"/>
                </a:solidFill>
                <a:latin typeface="MuseoModerno Medium" pitchFamily="34" charset="0"/>
                <a:ea typeface="MuseoModerno Medium" pitchFamily="34" charset="-122"/>
                <a:cs typeface="MuseoModerno Medium" pitchFamily="34" charset="-120"/>
              </a:rPr>
              <a:t>Métal</a:t>
            </a:r>
            <a:endParaRPr lang="en-US" sz="1350"/>
          </a:p>
        </p:txBody>
      </p:sp>
      <p:sp>
        <p:nvSpPr>
          <p:cNvPr id="14" name="Text 9"/>
          <p:cNvSpPr/>
          <p:nvPr/>
        </p:nvSpPr>
        <p:spPr>
          <a:xfrm>
            <a:off x="635794" y="4414599"/>
            <a:ext cx="7872413" cy="226100"/>
          </a:xfrm>
          <a:prstGeom prst="rect">
            <a:avLst/>
          </a:prstGeom>
          <a:noFill/>
          <a:ln/>
        </p:spPr>
        <p:txBody>
          <a:bodyPr wrap="none" lIns="0" tIns="0" rIns="0" bIns="0" rtlCol="0" anchor="t"/>
          <a:lstStyle/>
          <a:p>
            <a:pPr marL="0" indent="0" algn="l">
              <a:lnSpc>
                <a:spcPts val="1750"/>
              </a:lnSpc>
              <a:buNone/>
            </a:pPr>
            <a:r>
              <a:rPr lang="en-US" sz="1100" b="1">
                <a:solidFill>
                  <a:srgbClr val="2B4150"/>
                </a:solidFill>
                <a:latin typeface="Source Sans 3" pitchFamily="34" charset="0"/>
                <a:ea typeface="Source Sans 3" pitchFamily="34" charset="-122"/>
                <a:cs typeface="Source Sans 3" pitchFamily="34" charset="-120"/>
              </a:rPr>
              <a:t>Metallic = 1.0</a:t>
            </a:r>
            <a:r>
              <a:rPr lang="en-US" sz="1100">
                <a:solidFill>
                  <a:srgbClr val="2B4150"/>
                </a:solidFill>
                <a:latin typeface="Source Sans 3" pitchFamily="34" charset="0"/>
                <a:ea typeface="Source Sans 3" pitchFamily="34" charset="-122"/>
                <a:cs typeface="Source Sans 3" pitchFamily="34" charset="-120"/>
              </a:rPr>
              <a:t> et </a:t>
            </a:r>
            <a:r>
              <a:rPr lang="en-US" sz="1100" b="1">
                <a:solidFill>
                  <a:srgbClr val="2B4150"/>
                </a:solidFill>
                <a:latin typeface="Source Sans 3" pitchFamily="34" charset="0"/>
                <a:ea typeface="Source Sans 3" pitchFamily="34" charset="-122"/>
                <a:cs typeface="Source Sans 3" pitchFamily="34" charset="-120"/>
              </a:rPr>
              <a:t>smoothness élevé</a:t>
            </a:r>
            <a:r>
              <a:rPr lang="en-US" sz="1100">
                <a:solidFill>
                  <a:srgbClr val="2B4150"/>
                </a:solidFill>
                <a:latin typeface="Source Sans 3" pitchFamily="34" charset="0"/>
                <a:ea typeface="Source Sans 3" pitchFamily="34" charset="-122"/>
                <a:cs typeface="Source Sans 3" pitchFamily="34" charset="-120"/>
              </a:rPr>
              <a:t> pour des réflexions nettes, simulant un acier poli et brillant.</a:t>
            </a:r>
            <a:endParaRPr lang="en-US" sz="1100"/>
          </a:p>
        </p:txBody>
      </p:sp>
      <p:sp>
        <p:nvSpPr>
          <p:cNvPr id="15" name="Shape 10"/>
          <p:cNvSpPr/>
          <p:nvPr/>
        </p:nvSpPr>
        <p:spPr>
          <a:xfrm>
            <a:off x="494586" y="4923115"/>
            <a:ext cx="8154829" cy="1379220"/>
          </a:xfrm>
          <a:prstGeom prst="roundRect">
            <a:avLst>
              <a:gd name="adj" fmla="val 1537"/>
            </a:avLst>
          </a:prstGeom>
          <a:solidFill>
            <a:srgbClr val="F3EEE3"/>
          </a:solidFill>
          <a:ln/>
        </p:spPr>
        <p:txBody>
          <a:bodyPr/>
          <a:lstStyle/>
          <a:p>
            <a:endParaRPr lang="fr-CA"/>
          </a:p>
        </p:txBody>
      </p:sp>
      <p:sp>
        <p:nvSpPr>
          <p:cNvPr id="16" name="Shape 11"/>
          <p:cNvSpPr/>
          <p:nvPr/>
        </p:nvSpPr>
        <p:spPr>
          <a:xfrm>
            <a:off x="635794" y="5064323"/>
            <a:ext cx="423862" cy="423863"/>
          </a:xfrm>
          <a:prstGeom prst="roundRect">
            <a:avLst>
              <a:gd name="adj" fmla="val 21570902"/>
            </a:avLst>
          </a:prstGeom>
          <a:solidFill>
            <a:srgbClr val="F6F0E4"/>
          </a:solidFill>
          <a:ln/>
        </p:spPr>
        <p:txBody>
          <a:bodyPr/>
          <a:lstStyle/>
          <a:p>
            <a:endParaRPr lang="fr-CA"/>
          </a:p>
        </p:txBody>
      </p:sp>
      <p:pic>
        <p:nvPicPr>
          <p:cNvPr id="17"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2356" y="5180886"/>
            <a:ext cx="190738" cy="190738"/>
          </a:xfrm>
          <a:prstGeom prst="rect">
            <a:avLst/>
          </a:prstGeom>
        </p:spPr>
      </p:pic>
      <p:sp>
        <p:nvSpPr>
          <p:cNvPr id="18" name="Text 12"/>
          <p:cNvSpPr/>
          <p:nvPr/>
        </p:nvSpPr>
        <p:spPr>
          <a:xfrm>
            <a:off x="635794" y="5629394"/>
            <a:ext cx="1766292" cy="220861"/>
          </a:xfrm>
          <a:prstGeom prst="rect">
            <a:avLst/>
          </a:prstGeom>
          <a:noFill/>
          <a:ln/>
        </p:spPr>
        <p:txBody>
          <a:bodyPr wrap="none" lIns="0" tIns="0" rIns="0" bIns="0" rtlCol="0" anchor="t"/>
          <a:lstStyle/>
          <a:p>
            <a:pPr marL="0" indent="0" algn="l">
              <a:lnSpc>
                <a:spcPts val="1700"/>
              </a:lnSpc>
              <a:buNone/>
            </a:pPr>
            <a:r>
              <a:rPr lang="en-US" sz="1350">
                <a:solidFill>
                  <a:srgbClr val="2B4150"/>
                </a:solidFill>
                <a:latin typeface="MuseoModerno Medium" pitchFamily="34" charset="0"/>
                <a:ea typeface="MuseoModerno Medium" pitchFamily="34" charset="-122"/>
                <a:cs typeface="MuseoModerno Medium" pitchFamily="34" charset="-120"/>
              </a:rPr>
              <a:t>Verre</a:t>
            </a:r>
            <a:endParaRPr lang="en-US" sz="1350"/>
          </a:p>
        </p:txBody>
      </p:sp>
      <p:sp>
        <p:nvSpPr>
          <p:cNvPr id="19" name="Text 13"/>
          <p:cNvSpPr/>
          <p:nvPr/>
        </p:nvSpPr>
        <p:spPr>
          <a:xfrm>
            <a:off x="635794" y="5935028"/>
            <a:ext cx="7872413" cy="226100"/>
          </a:xfrm>
          <a:prstGeom prst="rect">
            <a:avLst/>
          </a:prstGeom>
          <a:noFill/>
          <a:ln/>
        </p:spPr>
        <p:txBody>
          <a:bodyPr wrap="none" lIns="0" tIns="0" rIns="0" bIns="0" rtlCol="0" anchor="t"/>
          <a:lstStyle/>
          <a:p>
            <a:pPr marL="0" indent="0" algn="l">
              <a:lnSpc>
                <a:spcPts val="1750"/>
              </a:lnSpc>
              <a:buNone/>
            </a:pPr>
            <a:r>
              <a:rPr lang="en-US" sz="1100">
                <a:solidFill>
                  <a:srgbClr val="2B4150"/>
                </a:solidFill>
                <a:latin typeface="Source Sans 3" pitchFamily="34" charset="0"/>
                <a:ea typeface="Source Sans 3" pitchFamily="34" charset="-122"/>
                <a:cs typeface="Source Sans 3" pitchFamily="34" charset="-120"/>
              </a:rPr>
              <a:t>Mode </a:t>
            </a:r>
            <a:r>
              <a:rPr lang="en-US" sz="1100" b="1">
                <a:solidFill>
                  <a:srgbClr val="2B4150"/>
                </a:solidFill>
                <a:latin typeface="Source Sans 3" pitchFamily="34" charset="0"/>
                <a:ea typeface="Source Sans 3" pitchFamily="34" charset="-122"/>
                <a:cs typeface="Source Sans 3" pitchFamily="34" charset="-120"/>
              </a:rPr>
              <a:t>Transparent</a:t>
            </a:r>
            <a:r>
              <a:rPr lang="en-US" sz="1100">
                <a:solidFill>
                  <a:srgbClr val="2B4150"/>
                </a:solidFill>
                <a:latin typeface="Source Sans 3" pitchFamily="34" charset="0"/>
                <a:ea typeface="Source Sans 3" pitchFamily="34" charset="-122"/>
                <a:cs typeface="Source Sans 3" pitchFamily="34" charset="-120"/>
              </a:rPr>
              <a:t> avec une </a:t>
            </a:r>
            <a:r>
              <a:rPr lang="en-US" sz="1100" b="1">
                <a:solidFill>
                  <a:srgbClr val="2B4150"/>
                </a:solidFill>
                <a:latin typeface="Source Sans 3" pitchFamily="34" charset="0"/>
                <a:ea typeface="Source Sans 3" pitchFamily="34" charset="-122"/>
                <a:cs typeface="Source Sans 3" pitchFamily="34" charset="-120"/>
              </a:rPr>
              <a:t>Alpha de 0.45</a:t>
            </a:r>
            <a:r>
              <a:rPr lang="en-US" sz="1100">
                <a:solidFill>
                  <a:srgbClr val="2B4150"/>
                </a:solidFill>
                <a:latin typeface="Source Sans 3" pitchFamily="34" charset="0"/>
                <a:ea typeface="Source Sans 3" pitchFamily="34" charset="-122"/>
                <a:cs typeface="Source Sans 3" pitchFamily="34" charset="-120"/>
              </a:rPr>
              <a:t> et une réfraction simple pour un rendu translucide réaliste.</a:t>
            </a:r>
            <a:endParaRPr lang="en-US" sz="1100"/>
          </a:p>
        </p:txBody>
      </p:sp>
      <p:sp>
        <p:nvSpPr>
          <p:cNvPr id="20" name="Shape 14"/>
          <p:cNvSpPr/>
          <p:nvPr/>
        </p:nvSpPr>
        <p:spPr>
          <a:xfrm>
            <a:off x="494586" y="6443543"/>
            <a:ext cx="8154829" cy="1394460"/>
          </a:xfrm>
          <a:prstGeom prst="roundRect">
            <a:avLst>
              <a:gd name="adj" fmla="val 1520"/>
            </a:avLst>
          </a:prstGeom>
          <a:solidFill>
            <a:srgbClr val="F3EEE3"/>
          </a:solidFill>
          <a:ln/>
        </p:spPr>
        <p:txBody>
          <a:bodyPr/>
          <a:lstStyle/>
          <a:p>
            <a:endParaRPr lang="fr-CA"/>
          </a:p>
        </p:txBody>
      </p:sp>
      <p:sp>
        <p:nvSpPr>
          <p:cNvPr id="21" name="Shape 15"/>
          <p:cNvSpPr/>
          <p:nvPr/>
        </p:nvSpPr>
        <p:spPr>
          <a:xfrm>
            <a:off x="635794" y="6584752"/>
            <a:ext cx="423862" cy="423863"/>
          </a:xfrm>
          <a:prstGeom prst="roundRect">
            <a:avLst>
              <a:gd name="adj" fmla="val 21570902"/>
            </a:avLst>
          </a:prstGeom>
          <a:solidFill>
            <a:srgbClr val="F6F0E4"/>
          </a:solidFill>
          <a:ln/>
        </p:spPr>
        <p:txBody>
          <a:bodyPr/>
          <a:lstStyle/>
          <a:p>
            <a:endParaRPr lang="fr-CA"/>
          </a:p>
        </p:txBody>
      </p:sp>
      <p:pic>
        <p:nvPicPr>
          <p:cNvPr id="22" name="Image 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2356" y="6701314"/>
            <a:ext cx="190738" cy="190738"/>
          </a:xfrm>
          <a:prstGeom prst="rect">
            <a:avLst/>
          </a:prstGeom>
        </p:spPr>
      </p:pic>
      <p:sp>
        <p:nvSpPr>
          <p:cNvPr id="23" name="Text 16"/>
          <p:cNvSpPr/>
          <p:nvPr/>
        </p:nvSpPr>
        <p:spPr>
          <a:xfrm>
            <a:off x="635794" y="7149822"/>
            <a:ext cx="1766292" cy="220861"/>
          </a:xfrm>
          <a:prstGeom prst="rect">
            <a:avLst/>
          </a:prstGeom>
          <a:noFill/>
          <a:ln/>
        </p:spPr>
        <p:txBody>
          <a:bodyPr wrap="none" lIns="0" tIns="0" rIns="0" bIns="0" rtlCol="0" anchor="t"/>
          <a:lstStyle/>
          <a:p>
            <a:pPr marL="0" indent="0" algn="l">
              <a:lnSpc>
                <a:spcPts val="1700"/>
              </a:lnSpc>
              <a:buNone/>
            </a:pPr>
            <a:r>
              <a:rPr lang="en-US" sz="1350">
                <a:solidFill>
                  <a:srgbClr val="2B4150"/>
                </a:solidFill>
                <a:latin typeface="MuseoModerno Medium" pitchFamily="34" charset="0"/>
                <a:ea typeface="MuseoModerno Medium" pitchFamily="34" charset="-122"/>
                <a:cs typeface="MuseoModerno Medium" pitchFamily="34" charset="-120"/>
              </a:rPr>
              <a:t>Cristal</a:t>
            </a:r>
            <a:endParaRPr lang="en-US" sz="1350"/>
          </a:p>
        </p:txBody>
      </p:sp>
      <p:sp>
        <p:nvSpPr>
          <p:cNvPr id="24" name="Text 17"/>
          <p:cNvSpPr/>
          <p:nvPr/>
        </p:nvSpPr>
        <p:spPr>
          <a:xfrm>
            <a:off x="635794" y="7455456"/>
            <a:ext cx="7872413" cy="241340"/>
          </a:xfrm>
          <a:prstGeom prst="rect">
            <a:avLst/>
          </a:prstGeom>
          <a:noFill/>
          <a:ln/>
        </p:spPr>
        <p:txBody>
          <a:bodyPr wrap="none" lIns="0" tIns="0" rIns="0" bIns="0" rtlCol="0" anchor="t"/>
          <a:lstStyle/>
          <a:p>
            <a:pPr marL="0" indent="0" algn="l">
              <a:lnSpc>
                <a:spcPts val="1750"/>
              </a:lnSpc>
              <a:buNone/>
            </a:pPr>
            <a:r>
              <a:rPr lang="en-US" sz="1100" b="1">
                <a:solidFill>
                  <a:srgbClr val="2B4150"/>
                </a:solidFill>
                <a:latin typeface="Source Sans 3" pitchFamily="34" charset="0"/>
                <a:ea typeface="Source Sans 3" pitchFamily="34" charset="-122"/>
                <a:cs typeface="Source Sans 3" pitchFamily="34" charset="-120"/>
              </a:rPr>
              <a:t>Transparent</a:t>
            </a:r>
            <a:r>
              <a:rPr lang="en-US" sz="1100">
                <a:solidFill>
                  <a:srgbClr val="2B4150"/>
                </a:solidFill>
                <a:latin typeface="Source Sans 3" pitchFamily="34" charset="0"/>
                <a:ea typeface="Source Sans 3" pitchFamily="34" charset="-122"/>
                <a:cs typeface="Source Sans 3" pitchFamily="34" charset="-120"/>
              </a:rPr>
              <a:t> avec une </a:t>
            </a:r>
            <a:r>
              <a:rPr lang="en-US" sz="1100" b="1">
                <a:solidFill>
                  <a:srgbClr val="2B4150"/>
                </a:solidFill>
                <a:latin typeface="Source Sans 3" pitchFamily="34" charset="0"/>
                <a:ea typeface="Source Sans 3" pitchFamily="34" charset="-122"/>
                <a:cs typeface="Source Sans 3" pitchFamily="34" charset="-120"/>
              </a:rPr>
              <a:t>légère émission cyan</a:t>
            </a:r>
            <a:r>
              <a:rPr lang="en-US" sz="1100">
                <a:solidFill>
                  <a:srgbClr val="2B4150"/>
                </a:solidFill>
                <a:latin typeface="Source Sans 3" pitchFamily="34" charset="0"/>
                <a:ea typeface="Source Sans 3" pitchFamily="34" charset="-122"/>
                <a:cs typeface="Source Sans 3" pitchFamily="34" charset="-120"/>
              </a:rPr>
              <a:t>, animée par un script </a:t>
            </a:r>
            <a:r>
              <a:rPr lang="en-US" sz="1100">
                <a:solidFill>
                  <a:srgbClr val="2B4150"/>
                </a:solidFill>
                <a:highlight>
                  <a:srgbClr val="F2EFE8"/>
                </a:highlight>
                <a:latin typeface="Consolas" pitchFamily="34" charset="0"/>
                <a:ea typeface="Consolas" pitchFamily="34" charset="-122"/>
                <a:cs typeface="Consolas" pitchFamily="34" charset="-120"/>
              </a:rPr>
              <a:t>DiamondPulse</a:t>
            </a:r>
            <a:r>
              <a:rPr lang="en-US" sz="1100">
                <a:solidFill>
                  <a:srgbClr val="2B4150"/>
                </a:solidFill>
                <a:latin typeface="Source Sans 3" pitchFamily="34" charset="0"/>
                <a:ea typeface="Source Sans 3" pitchFamily="34" charset="-122"/>
                <a:cs typeface="Source Sans 3" pitchFamily="34" charset="-120"/>
              </a:rPr>
              <a:t> pour un effet pulsé dynamique.</a:t>
            </a:r>
            <a:endParaRPr lang="en-US" sz="1100"/>
          </a:p>
        </p:txBody>
      </p:sp>
      <p:pic>
        <p:nvPicPr>
          <p:cNvPr id="26" name="Image 25" descr="Une image contenant capture d’écran, Logiciel multimédia&#10;&#10;Le contenu généré par l’IA peut être incorrect.">
            <a:extLst>
              <a:ext uri="{FF2B5EF4-FFF2-40B4-BE49-F238E27FC236}">
                <a16:creationId xmlns:a16="http://schemas.microsoft.com/office/drawing/2014/main" id="{460E0E0B-07A3-8798-D775-08D1221A7656}"/>
              </a:ext>
            </a:extLst>
          </p:cNvPr>
          <p:cNvPicPr>
            <a:picLocks noChangeAspect="1"/>
          </p:cNvPicPr>
          <p:nvPr/>
        </p:nvPicPr>
        <p:blipFill>
          <a:blip r:embed="rId11"/>
          <a:stretch>
            <a:fillRect/>
          </a:stretch>
        </p:blipFill>
        <p:spPr>
          <a:xfrm>
            <a:off x="9128168" y="3162800"/>
            <a:ext cx="5289822" cy="33532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311825"/>
            <a:ext cx="3421023" cy="354330"/>
          </a:xfrm>
          <a:prstGeom prst="rect">
            <a:avLst/>
          </a:prstGeom>
          <a:noFill/>
          <a:ln/>
        </p:spPr>
        <p:txBody>
          <a:bodyPr wrap="none" lIns="0" tIns="0" rIns="0" bIns="0" rtlCol="0" anchor="t"/>
          <a:lstStyle/>
          <a:p>
            <a:pPr marL="0" indent="0" algn="l">
              <a:lnSpc>
                <a:spcPts val="2750"/>
              </a:lnSpc>
              <a:buNone/>
            </a:pPr>
            <a:r>
              <a:rPr lang="en-US" sz="22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r>
              <a:rPr lang="en-US" sz="2200">
                <a:solidFill>
                  <a:srgbClr val="124E73"/>
                </a:solidFill>
                <a:latin typeface="Times New Roman" panose="02020603050405020304" pitchFamily="18" charset="0"/>
                <a:ea typeface="Calibri" panose="020F0502020204030204" pitchFamily="34" charset="0"/>
                <a:cs typeface="Times New Roman" panose="02020603050405020304" pitchFamily="18" charset="0"/>
              </a:rPr>
              <a:t> Éclairage et ambiance</a:t>
            </a:r>
            <a:endParaRPr lang="en-US" sz="220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16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L'éclairage est crucial pour mettre en valeur les matériaux </a:t>
            </a:r>
            <a:r>
              <a:rPr lang="en-US" sz="12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PBR</a:t>
            </a:r>
            <a:r>
              <a:rPr lang="en-US" sz="16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 et créer une atmosphère riche. La scène utilise deux sources lumineuses pour un contraste optimal.</a:t>
            </a:r>
            <a:endParaRPr lang="en-US" sz="160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 2"/>
          <p:cNvSpPr/>
          <p:nvPr/>
        </p:nvSpPr>
        <p:spPr>
          <a:xfrm>
            <a:off x="396835" y="1315283"/>
            <a:ext cx="1787485" cy="212646"/>
          </a:xfrm>
          <a:prstGeom prst="rect">
            <a:avLst/>
          </a:prstGeom>
          <a:noFill/>
          <a:ln/>
        </p:spPr>
        <p:txBody>
          <a:bodyPr wrap="none" lIns="0" tIns="0" rIns="0" bIns="0" rtlCol="0" anchor="t"/>
          <a:lstStyle/>
          <a:p>
            <a:pPr marL="0" indent="0" algn="l">
              <a:lnSpc>
                <a:spcPts val="1650"/>
              </a:lnSpc>
              <a:buNone/>
            </a:pPr>
            <a:r>
              <a:rPr lang="en-US" sz="1300">
                <a:solidFill>
                  <a:srgbClr val="124E73"/>
                </a:solidFill>
                <a:latin typeface="Times New Roman" panose="02020603050405020304" pitchFamily="18" charset="0"/>
                <a:ea typeface="Calibri" panose="020F0502020204030204" pitchFamily="34" charset="0"/>
                <a:cs typeface="Times New Roman" panose="02020603050405020304" pitchFamily="18" charset="0"/>
              </a:rPr>
              <a:t>Lumière </a:t>
            </a:r>
            <a:r>
              <a:rPr lang="en-US" sz="1600">
                <a:solidFill>
                  <a:srgbClr val="124E73"/>
                </a:solidFill>
                <a:latin typeface="Times New Roman" panose="02020603050405020304" pitchFamily="18" charset="0"/>
                <a:ea typeface="Calibri" panose="020F0502020204030204" pitchFamily="34" charset="0"/>
                <a:cs typeface="Times New Roman" panose="02020603050405020304" pitchFamily="18" charset="0"/>
              </a:rPr>
              <a:t>Directionnelle</a:t>
            </a:r>
            <a:endParaRPr lang="en-US" sz="160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 3"/>
          <p:cNvSpPr/>
          <p:nvPr/>
        </p:nvSpPr>
        <p:spPr>
          <a:xfrm>
            <a:off x="396835" y="1539634"/>
            <a:ext cx="6780014" cy="577893"/>
          </a:xfrm>
          <a:prstGeom prst="rect">
            <a:avLst/>
          </a:prstGeom>
          <a:noFill/>
          <a:ln/>
        </p:spPr>
        <p:txBody>
          <a:bodyPr wrap="square" lIns="0" tIns="0" rIns="0" bIns="0" rtlCol="0" anchor="t"/>
          <a:lstStyle/>
          <a:p>
            <a:pPr>
              <a:lnSpc>
                <a:spcPts val="1400"/>
              </a:lnSpc>
            </a:pPr>
            <a:r>
              <a:rPr lang="en-US" sz="12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La source principale est une lumière directionnelle, simulant le soleil. Elle est réglée sur une </a:t>
            </a:r>
            <a:r>
              <a:rPr lang="en-US" sz="1200" b="1">
                <a:solidFill>
                  <a:srgbClr val="2B4150"/>
                </a:solidFill>
                <a:latin typeface="Times New Roman" panose="02020603050405020304" pitchFamily="18" charset="0"/>
                <a:ea typeface="Calibri" panose="020F0502020204030204" pitchFamily="34" charset="0"/>
                <a:cs typeface="Times New Roman" panose="02020603050405020304" pitchFamily="18" charset="0"/>
              </a:rPr>
              <a:t>couleur chaude (FFF4E6)</a:t>
            </a:r>
            <a:r>
              <a:rPr lang="en-US" sz="12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 pour une ambiance naturelle et réconfortante. Son angle de </a:t>
            </a:r>
            <a:r>
              <a:rPr lang="en-US" sz="1200" b="1">
                <a:solidFill>
                  <a:srgbClr val="2B4150"/>
                </a:solidFill>
                <a:latin typeface="Times New Roman" panose="02020603050405020304" pitchFamily="18" charset="0"/>
                <a:ea typeface="Calibri" panose="020F0502020204030204" pitchFamily="34" charset="0"/>
                <a:cs typeface="Times New Roman" panose="02020603050405020304" pitchFamily="18" charset="0"/>
              </a:rPr>
              <a:t>45°</a:t>
            </a:r>
            <a:r>
              <a:rPr lang="en-US" sz="12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 </a:t>
            </a:r>
            <a:r>
              <a:rPr lang="en-US" sz="1200" err="1">
                <a:solidFill>
                  <a:srgbClr val="2B4150"/>
                </a:solidFill>
                <a:latin typeface="Times New Roman" panose="02020603050405020304" pitchFamily="18" charset="0"/>
                <a:ea typeface="Calibri" panose="020F0502020204030204" pitchFamily="34" charset="0"/>
                <a:cs typeface="Times New Roman" panose="02020603050405020304" pitchFamily="18" charset="0"/>
              </a:rPr>
              <a:t>permet</a:t>
            </a:r>
            <a:r>
              <a:rPr lang="en-US" sz="12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 de </a:t>
            </a:r>
            <a:r>
              <a:rPr lang="en-US" sz="1200" err="1">
                <a:solidFill>
                  <a:srgbClr val="2B4150"/>
                </a:solidFill>
                <a:latin typeface="Times New Roman" panose="02020603050405020304" pitchFamily="18" charset="0"/>
                <a:ea typeface="Calibri" panose="020F0502020204030204" pitchFamily="34" charset="0"/>
                <a:cs typeface="Times New Roman" panose="02020603050405020304" pitchFamily="18" charset="0"/>
              </a:rPr>
              <a:t>créer</a:t>
            </a:r>
            <a:r>
              <a:rPr lang="en-US" sz="12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 des ombres marquées mais adoucies, ajoutant de la profondeur à la scène.</a:t>
            </a:r>
            <a:endParaRPr lang="en-US" sz="1200">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 4"/>
          <p:cNvSpPr/>
          <p:nvPr/>
        </p:nvSpPr>
        <p:spPr>
          <a:xfrm>
            <a:off x="396835" y="2117527"/>
            <a:ext cx="2428994" cy="212646"/>
          </a:xfrm>
          <a:prstGeom prst="rect">
            <a:avLst/>
          </a:prstGeom>
          <a:noFill/>
          <a:ln/>
        </p:spPr>
        <p:txBody>
          <a:bodyPr wrap="none" lIns="0" tIns="0" rIns="0" bIns="0" rtlCol="0" anchor="t"/>
          <a:lstStyle/>
          <a:p>
            <a:pPr marL="0" indent="0" algn="l">
              <a:lnSpc>
                <a:spcPts val="1650"/>
              </a:lnSpc>
              <a:buNone/>
            </a:pPr>
            <a:r>
              <a:rPr lang="en-US" sz="1300">
                <a:solidFill>
                  <a:srgbClr val="124E73"/>
                </a:solidFill>
                <a:latin typeface="Times New Roman" panose="02020603050405020304" pitchFamily="18" charset="0"/>
                <a:ea typeface="Calibri" panose="020F0502020204030204" pitchFamily="34" charset="0"/>
                <a:cs typeface="Times New Roman" panose="02020603050405020304" pitchFamily="18" charset="0"/>
              </a:rPr>
              <a:t>Lumière Secondaire (Fill Light)</a:t>
            </a:r>
            <a:endParaRPr lang="en-US" sz="130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 5"/>
          <p:cNvSpPr/>
          <p:nvPr/>
        </p:nvSpPr>
        <p:spPr>
          <a:xfrm>
            <a:off x="396835" y="2443520"/>
            <a:ext cx="6780014" cy="362903"/>
          </a:xfrm>
          <a:prstGeom prst="rect">
            <a:avLst/>
          </a:prstGeom>
          <a:noFill/>
          <a:ln/>
        </p:spPr>
        <p:txBody>
          <a:bodyPr wrap="square" lIns="0" tIns="0" rIns="0" bIns="0" rtlCol="0" anchor="t"/>
          <a:lstStyle/>
          <a:p>
            <a:pPr marL="0" indent="0" algn="l">
              <a:lnSpc>
                <a:spcPts val="1400"/>
              </a:lnSpc>
              <a:buNone/>
            </a:pPr>
            <a:r>
              <a:rPr lang="en-US" sz="12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Une </a:t>
            </a:r>
            <a:r>
              <a:rPr lang="en-US" sz="1200" b="1">
                <a:solidFill>
                  <a:srgbClr val="2B4150"/>
                </a:solidFill>
                <a:latin typeface="Times New Roman" panose="02020603050405020304" pitchFamily="18" charset="0"/>
                <a:ea typeface="Calibri" panose="020F0502020204030204" pitchFamily="34" charset="0"/>
                <a:cs typeface="Times New Roman" panose="02020603050405020304" pitchFamily="18" charset="0"/>
              </a:rPr>
              <a:t>point light bleue</a:t>
            </a:r>
            <a:r>
              <a:rPr lang="en-US" sz="12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 sert de lumière d'appoint. Avec une </a:t>
            </a:r>
            <a:r>
              <a:rPr lang="en-US" sz="1200" b="1">
                <a:solidFill>
                  <a:srgbClr val="2B4150"/>
                </a:solidFill>
                <a:latin typeface="Times New Roman" panose="02020603050405020304" pitchFamily="18" charset="0"/>
                <a:ea typeface="Calibri" panose="020F0502020204030204" pitchFamily="34" charset="0"/>
                <a:cs typeface="Times New Roman" panose="02020603050405020304" pitchFamily="18" charset="0"/>
              </a:rPr>
              <a:t>intensité faible</a:t>
            </a:r>
            <a:r>
              <a:rPr lang="en-US" sz="12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 et placée </a:t>
            </a:r>
            <a:r>
              <a:rPr lang="en-US" sz="1200" b="1">
                <a:solidFill>
                  <a:srgbClr val="2B4150"/>
                </a:solidFill>
                <a:latin typeface="Times New Roman" panose="02020603050405020304" pitchFamily="18" charset="0"/>
                <a:ea typeface="Calibri" panose="020F0502020204030204" pitchFamily="34" charset="0"/>
                <a:cs typeface="Times New Roman" panose="02020603050405020304" pitchFamily="18" charset="0"/>
              </a:rPr>
              <a:t>près du cristal</a:t>
            </a:r>
            <a:r>
              <a:rPr lang="en-US" sz="1200">
                <a:solidFill>
                  <a:srgbClr val="2B4150"/>
                </a:solidFill>
                <a:latin typeface="Times New Roman" panose="02020603050405020304" pitchFamily="18" charset="0"/>
                <a:ea typeface="Calibri" panose="020F0502020204030204" pitchFamily="34" charset="0"/>
                <a:cs typeface="Times New Roman" panose="02020603050405020304" pitchFamily="18" charset="0"/>
              </a:rPr>
              <a:t>, elle crée un contraste chaud/froid saisissant et accentue la brillance des matériaux PBR, en particulier celle du cristal.</a:t>
            </a:r>
            <a:endParaRPr lang="en-US" sz="120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Image 1" descr="preencoded.png"/>
          <p:cNvPicPr>
            <a:picLocks noChangeAspect="1"/>
          </p:cNvPicPr>
          <p:nvPr/>
        </p:nvPicPr>
        <p:blipFill>
          <a:blip r:embed="rId3"/>
          <a:stretch>
            <a:fillRect/>
          </a:stretch>
        </p:blipFill>
        <p:spPr>
          <a:xfrm>
            <a:off x="7461171" y="8236982"/>
            <a:ext cx="6780014" cy="6780014"/>
          </a:xfrm>
          <a:prstGeom prst="rect">
            <a:avLst/>
          </a:prstGeom>
        </p:spPr>
      </p:pic>
      <p:pic>
        <p:nvPicPr>
          <p:cNvPr id="11" name="Image 10" descr="Une image contenant capture d’écran, dessin humoristique, Animation, conception&#10;&#10;Le contenu généré par l’IA peut être incorrect.">
            <a:extLst>
              <a:ext uri="{FF2B5EF4-FFF2-40B4-BE49-F238E27FC236}">
                <a16:creationId xmlns:a16="http://schemas.microsoft.com/office/drawing/2014/main" id="{063AC1E0-50D2-738D-1671-E490592DF123}"/>
              </a:ext>
            </a:extLst>
          </p:cNvPr>
          <p:cNvPicPr>
            <a:picLocks noChangeAspect="1"/>
          </p:cNvPicPr>
          <p:nvPr/>
        </p:nvPicPr>
        <p:blipFill>
          <a:blip r:embed="rId4"/>
          <a:stretch>
            <a:fillRect/>
          </a:stretch>
        </p:blipFill>
        <p:spPr>
          <a:xfrm>
            <a:off x="7828156" y="2027025"/>
            <a:ext cx="6311589" cy="4875579"/>
          </a:xfrm>
          <a:prstGeom prst="rect">
            <a:avLst/>
          </a:prstGeom>
        </p:spPr>
      </p:pic>
      <p:pic>
        <p:nvPicPr>
          <p:cNvPr id="13" name="Image 12" descr="Une image contenant texte, capture d’écran, Logiciel multimédia, logiciel&#10;&#10;Le contenu généré par l’IA peut être incorrect.">
            <a:extLst>
              <a:ext uri="{FF2B5EF4-FFF2-40B4-BE49-F238E27FC236}">
                <a16:creationId xmlns:a16="http://schemas.microsoft.com/office/drawing/2014/main" id="{626A061B-1930-C961-B863-9A73BF673B1B}"/>
              </a:ext>
            </a:extLst>
          </p:cNvPr>
          <p:cNvPicPr>
            <a:picLocks noChangeAspect="1"/>
          </p:cNvPicPr>
          <p:nvPr/>
        </p:nvPicPr>
        <p:blipFill>
          <a:blip r:embed="rId5"/>
          <a:stretch>
            <a:fillRect/>
          </a:stretch>
        </p:blipFill>
        <p:spPr>
          <a:xfrm>
            <a:off x="396835" y="3412274"/>
            <a:ext cx="2825895" cy="4393580"/>
          </a:xfrm>
          <a:prstGeom prst="rect">
            <a:avLst/>
          </a:prstGeom>
        </p:spPr>
      </p:pic>
      <p:pic>
        <p:nvPicPr>
          <p:cNvPr id="15" name="Image 14" descr="Une image contenant texte, capture d’écran, logiciel, Logiciel multimédia&#10;&#10;Le contenu généré par l’IA peut être incorrect.">
            <a:extLst>
              <a:ext uri="{FF2B5EF4-FFF2-40B4-BE49-F238E27FC236}">
                <a16:creationId xmlns:a16="http://schemas.microsoft.com/office/drawing/2014/main" id="{6F0B9B9A-6C2B-4255-EBD8-810FD9039428}"/>
              </a:ext>
            </a:extLst>
          </p:cNvPr>
          <p:cNvPicPr>
            <a:picLocks noChangeAspect="1"/>
          </p:cNvPicPr>
          <p:nvPr/>
        </p:nvPicPr>
        <p:blipFill>
          <a:blip r:embed="rId6"/>
          <a:stretch>
            <a:fillRect/>
          </a:stretch>
        </p:blipFill>
        <p:spPr>
          <a:xfrm>
            <a:off x="3462728" y="3412274"/>
            <a:ext cx="2863997" cy="43935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2713" y="762000"/>
            <a:ext cx="8214241" cy="679728"/>
          </a:xfrm>
          <a:prstGeom prst="rect">
            <a:avLst/>
          </a:prstGeom>
          <a:noFill/>
          <a:ln/>
        </p:spPr>
        <p:txBody>
          <a:bodyPr wrap="none" lIns="0" tIns="0" rIns="0" bIns="0" rtlCol="0" anchor="t"/>
          <a:lstStyle/>
          <a:p>
            <a:pPr marL="0" indent="0" algn="l">
              <a:lnSpc>
                <a:spcPts val="5250"/>
              </a:lnSpc>
              <a:buNone/>
            </a:pPr>
            <a:r>
              <a:rPr lang="en-US" sz="4200">
                <a:solidFill>
                  <a:srgbClr val="000000"/>
                </a:solidFill>
                <a:latin typeface="MuseoModerno Medium" pitchFamily="34" charset="0"/>
                <a:ea typeface="MuseoModerno Medium" pitchFamily="34" charset="-122"/>
                <a:cs typeface="MuseoModerno Medium" pitchFamily="34" charset="-120"/>
              </a:rPr>
              <a:t>🔵</a:t>
            </a:r>
            <a:r>
              <a:rPr lang="en-US" sz="4200">
                <a:solidFill>
                  <a:srgbClr val="124E73"/>
                </a:solidFill>
                <a:latin typeface="MuseoModerno Medium" pitchFamily="34" charset="0"/>
                <a:ea typeface="MuseoModerno Medium" pitchFamily="34" charset="-122"/>
                <a:cs typeface="MuseoModerno Medium" pitchFamily="34" charset="-120"/>
              </a:rPr>
              <a:t> Modèle d'éclairage URP PBR</a:t>
            </a:r>
            <a:endParaRPr lang="en-US" sz="4200"/>
          </a:p>
        </p:txBody>
      </p:sp>
      <p:sp>
        <p:nvSpPr>
          <p:cNvPr id="3" name="Text 1"/>
          <p:cNvSpPr/>
          <p:nvPr/>
        </p:nvSpPr>
        <p:spPr>
          <a:xfrm>
            <a:off x="752713" y="1871782"/>
            <a:ext cx="13124974" cy="687943"/>
          </a:xfrm>
          <a:prstGeom prst="rect">
            <a:avLst/>
          </a:prstGeom>
          <a:noFill/>
          <a:ln/>
        </p:spPr>
        <p:txBody>
          <a:bodyPr wrap="square" lIns="0" tIns="0" rIns="0" bIns="0" rtlCol="0" anchor="t"/>
          <a:lstStyle/>
          <a:p>
            <a:pPr marL="0" indent="0" algn="l">
              <a:lnSpc>
                <a:spcPts val="2700"/>
              </a:lnSpc>
              <a:buNone/>
            </a:pPr>
            <a:r>
              <a:rPr lang="en-US" sz="1650">
                <a:solidFill>
                  <a:srgbClr val="2B4150"/>
                </a:solidFill>
                <a:latin typeface="Source Sans 3" pitchFamily="34" charset="0"/>
                <a:ea typeface="Source Sans 3" pitchFamily="34" charset="-122"/>
                <a:cs typeface="Source Sans 3" pitchFamily="34" charset="-120"/>
              </a:rPr>
              <a:t>Unity Universal Render Pipeline (URP) utilise un modèle d'éclairage Physically Based Rendering (PBR). Ce modèle est conçu pour simuler la lumière de manière réaliste en se basant sur des principes physiques.</a:t>
            </a:r>
            <a:endParaRPr lang="en-US" sz="1650"/>
          </a:p>
        </p:txBody>
      </p:sp>
      <p:sp>
        <p:nvSpPr>
          <p:cNvPr id="4" name="Shape 2"/>
          <p:cNvSpPr/>
          <p:nvPr/>
        </p:nvSpPr>
        <p:spPr>
          <a:xfrm>
            <a:off x="752713" y="2801660"/>
            <a:ext cx="4231600" cy="645200"/>
          </a:xfrm>
          <a:prstGeom prst="roundRect">
            <a:avLst>
              <a:gd name="adj" fmla="val 480026"/>
            </a:avLst>
          </a:prstGeom>
          <a:solidFill>
            <a:srgbClr val="F3EEE3"/>
          </a:solidFill>
          <a:ln/>
        </p:spPr>
        <p:txBody>
          <a:bodyPr/>
          <a:lstStyle/>
          <a:p>
            <a:endParaRPr lang="fr-CA"/>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243" y="2962989"/>
            <a:ext cx="322540" cy="322540"/>
          </a:xfrm>
          <a:prstGeom prst="rect">
            <a:avLst/>
          </a:prstGeom>
        </p:spPr>
      </p:pic>
      <p:sp>
        <p:nvSpPr>
          <p:cNvPr id="6" name="Text 3"/>
          <p:cNvSpPr/>
          <p:nvPr/>
        </p:nvSpPr>
        <p:spPr>
          <a:xfrm>
            <a:off x="967740" y="3661886"/>
            <a:ext cx="2964061" cy="335994"/>
          </a:xfrm>
          <a:prstGeom prst="rect">
            <a:avLst/>
          </a:prstGeom>
          <a:noFill/>
          <a:ln/>
        </p:spPr>
        <p:txBody>
          <a:bodyPr wrap="none" lIns="0" tIns="0" rIns="0" bIns="0" rtlCol="0" anchor="t"/>
          <a:lstStyle/>
          <a:p>
            <a:pPr marL="0" indent="0" algn="l">
              <a:lnSpc>
                <a:spcPts val="2600"/>
              </a:lnSpc>
              <a:buNone/>
            </a:pPr>
            <a:r>
              <a:rPr lang="en-US" sz="2100">
                <a:solidFill>
                  <a:srgbClr val="2B4150"/>
                </a:solidFill>
                <a:latin typeface="MuseoModerno Medium" pitchFamily="34" charset="0"/>
                <a:ea typeface="MuseoModerno Medium" pitchFamily="34" charset="-122"/>
                <a:cs typeface="MuseoModerno Medium" pitchFamily="34" charset="-120"/>
              </a:rPr>
              <a:t>Conservation d'énergie</a:t>
            </a:r>
            <a:endParaRPr lang="en-US" sz="2100"/>
          </a:p>
        </p:txBody>
      </p:sp>
      <p:sp>
        <p:nvSpPr>
          <p:cNvPr id="7" name="Text 4"/>
          <p:cNvSpPr/>
          <p:nvPr/>
        </p:nvSpPr>
        <p:spPr>
          <a:xfrm>
            <a:off x="967740" y="4126825"/>
            <a:ext cx="3801547" cy="1375886"/>
          </a:xfrm>
          <a:prstGeom prst="rect">
            <a:avLst/>
          </a:prstGeom>
          <a:noFill/>
          <a:ln/>
        </p:spPr>
        <p:txBody>
          <a:bodyPr wrap="square" lIns="0" tIns="0" rIns="0" bIns="0" rtlCol="0" anchor="t"/>
          <a:lstStyle/>
          <a:p>
            <a:pPr marL="0" indent="0" algn="l">
              <a:lnSpc>
                <a:spcPts val="2700"/>
              </a:lnSpc>
              <a:buNone/>
            </a:pPr>
            <a:r>
              <a:rPr lang="en-US" sz="1650">
                <a:solidFill>
                  <a:srgbClr val="2B4150"/>
                </a:solidFill>
                <a:latin typeface="Source Sans 3" pitchFamily="34" charset="0"/>
                <a:ea typeface="Source Sans 3" pitchFamily="34" charset="-122"/>
                <a:cs typeface="Source Sans 3" pitchFamily="34" charset="-120"/>
              </a:rPr>
              <a:t>La lumière est conservée, ce qui signifie que l'énergie réfléchie ne dépasse jamais l'énergie incidente. Ceci garantit un aspect réaliste des surfaces.</a:t>
            </a:r>
            <a:endParaRPr lang="en-US" sz="1650"/>
          </a:p>
        </p:txBody>
      </p:sp>
      <p:sp>
        <p:nvSpPr>
          <p:cNvPr id="8" name="Shape 5"/>
          <p:cNvSpPr/>
          <p:nvPr/>
        </p:nvSpPr>
        <p:spPr>
          <a:xfrm>
            <a:off x="5199340" y="2801660"/>
            <a:ext cx="4231600" cy="645200"/>
          </a:xfrm>
          <a:prstGeom prst="roundRect">
            <a:avLst>
              <a:gd name="adj" fmla="val 480026"/>
            </a:avLst>
          </a:prstGeom>
          <a:solidFill>
            <a:srgbClr val="F3EEE3"/>
          </a:solidFill>
          <a:ln/>
        </p:spPr>
        <p:txBody>
          <a:bodyPr/>
          <a:lstStyle/>
          <a:p>
            <a:endParaRPr lang="fr-CA"/>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53870" y="2962989"/>
            <a:ext cx="322540" cy="322540"/>
          </a:xfrm>
          <a:prstGeom prst="rect">
            <a:avLst/>
          </a:prstGeom>
        </p:spPr>
      </p:pic>
      <p:sp>
        <p:nvSpPr>
          <p:cNvPr id="10" name="Text 6"/>
          <p:cNvSpPr/>
          <p:nvPr/>
        </p:nvSpPr>
        <p:spPr>
          <a:xfrm>
            <a:off x="5414367" y="3661886"/>
            <a:ext cx="3801547" cy="671989"/>
          </a:xfrm>
          <a:prstGeom prst="rect">
            <a:avLst/>
          </a:prstGeom>
          <a:noFill/>
          <a:ln/>
        </p:spPr>
        <p:txBody>
          <a:bodyPr wrap="square" lIns="0" tIns="0" rIns="0" bIns="0" rtlCol="0" anchor="t"/>
          <a:lstStyle/>
          <a:p>
            <a:pPr marL="0" indent="0" algn="l">
              <a:lnSpc>
                <a:spcPts val="2600"/>
              </a:lnSpc>
              <a:buNone/>
            </a:pPr>
            <a:r>
              <a:rPr lang="en-US" sz="2100">
                <a:solidFill>
                  <a:srgbClr val="2B4150"/>
                </a:solidFill>
                <a:latin typeface="MuseoModerno Medium" pitchFamily="34" charset="0"/>
                <a:ea typeface="MuseoModerno Medium" pitchFamily="34" charset="-122"/>
                <a:cs typeface="MuseoModerno Medium" pitchFamily="34" charset="-120"/>
              </a:rPr>
              <a:t>Séparation diffuse/spéculaire</a:t>
            </a:r>
            <a:endParaRPr lang="en-US" sz="2100"/>
          </a:p>
        </p:txBody>
      </p:sp>
      <p:sp>
        <p:nvSpPr>
          <p:cNvPr id="11" name="Text 7"/>
          <p:cNvSpPr/>
          <p:nvPr/>
        </p:nvSpPr>
        <p:spPr>
          <a:xfrm>
            <a:off x="5414367" y="4462820"/>
            <a:ext cx="3801547" cy="1375886"/>
          </a:xfrm>
          <a:prstGeom prst="rect">
            <a:avLst/>
          </a:prstGeom>
          <a:noFill/>
          <a:ln/>
        </p:spPr>
        <p:txBody>
          <a:bodyPr wrap="square" lIns="0" tIns="0" rIns="0" bIns="0" rtlCol="0" anchor="t"/>
          <a:lstStyle/>
          <a:p>
            <a:pPr marL="0" indent="0" algn="l">
              <a:lnSpc>
                <a:spcPts val="2700"/>
              </a:lnSpc>
              <a:buNone/>
            </a:pPr>
            <a:r>
              <a:rPr lang="en-US" sz="1650">
                <a:solidFill>
                  <a:srgbClr val="2B4150"/>
                </a:solidFill>
                <a:latin typeface="Source Sans 3" pitchFamily="34" charset="0"/>
                <a:ea typeface="Source Sans 3" pitchFamily="34" charset="-122"/>
                <a:cs typeface="Source Sans 3" pitchFamily="34" charset="-120"/>
              </a:rPr>
              <a:t>Le modèle distingue la réflexion diffuse (lumière dispersée uniformément) de la réflexion spéculaire (reflets brillants), offrant une meilleure fidélité visuelle.</a:t>
            </a:r>
            <a:endParaRPr lang="en-US" sz="1650"/>
          </a:p>
        </p:txBody>
      </p:sp>
      <p:sp>
        <p:nvSpPr>
          <p:cNvPr id="12" name="Shape 8"/>
          <p:cNvSpPr/>
          <p:nvPr/>
        </p:nvSpPr>
        <p:spPr>
          <a:xfrm>
            <a:off x="9645968" y="2801660"/>
            <a:ext cx="4231719" cy="645200"/>
          </a:xfrm>
          <a:prstGeom prst="roundRect">
            <a:avLst>
              <a:gd name="adj" fmla="val 480026"/>
            </a:avLst>
          </a:prstGeom>
          <a:solidFill>
            <a:srgbClr val="F3EEE3"/>
          </a:solidFill>
          <a:ln/>
        </p:spPr>
        <p:txBody>
          <a:bodyPr/>
          <a:lstStyle/>
          <a:p>
            <a:endParaRPr lang="fr-CA"/>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00498" y="2962989"/>
            <a:ext cx="322540" cy="322540"/>
          </a:xfrm>
          <a:prstGeom prst="rect">
            <a:avLst/>
          </a:prstGeom>
        </p:spPr>
      </p:pic>
      <p:sp>
        <p:nvSpPr>
          <p:cNvPr id="14" name="Text 9"/>
          <p:cNvSpPr/>
          <p:nvPr/>
        </p:nvSpPr>
        <p:spPr>
          <a:xfrm>
            <a:off x="9860994" y="3661886"/>
            <a:ext cx="3604974" cy="335994"/>
          </a:xfrm>
          <a:prstGeom prst="rect">
            <a:avLst/>
          </a:prstGeom>
          <a:noFill/>
          <a:ln/>
        </p:spPr>
        <p:txBody>
          <a:bodyPr wrap="none" lIns="0" tIns="0" rIns="0" bIns="0" rtlCol="0" anchor="t"/>
          <a:lstStyle/>
          <a:p>
            <a:pPr marL="0" indent="0" algn="l">
              <a:lnSpc>
                <a:spcPts val="2600"/>
              </a:lnSpc>
              <a:buNone/>
            </a:pPr>
            <a:r>
              <a:rPr lang="en-US" sz="2100">
                <a:solidFill>
                  <a:srgbClr val="2B4150"/>
                </a:solidFill>
                <a:latin typeface="MuseoModerno Medium" pitchFamily="34" charset="0"/>
                <a:ea typeface="MuseoModerno Medium" pitchFamily="34" charset="-122"/>
                <a:cs typeface="MuseoModerno Medium" pitchFamily="34" charset="-120"/>
              </a:rPr>
              <a:t>Dépendance à la roughness</a:t>
            </a:r>
            <a:endParaRPr lang="en-US" sz="2100"/>
          </a:p>
        </p:txBody>
      </p:sp>
      <p:sp>
        <p:nvSpPr>
          <p:cNvPr id="15" name="Text 10"/>
          <p:cNvSpPr/>
          <p:nvPr/>
        </p:nvSpPr>
        <p:spPr>
          <a:xfrm>
            <a:off x="9860994" y="4126825"/>
            <a:ext cx="3801666" cy="1375886"/>
          </a:xfrm>
          <a:prstGeom prst="rect">
            <a:avLst/>
          </a:prstGeom>
          <a:noFill/>
          <a:ln/>
        </p:spPr>
        <p:txBody>
          <a:bodyPr wrap="square" lIns="0" tIns="0" rIns="0" bIns="0" rtlCol="0" anchor="t"/>
          <a:lstStyle/>
          <a:p>
            <a:pPr marL="0" indent="0" algn="l">
              <a:lnSpc>
                <a:spcPts val="2700"/>
              </a:lnSpc>
              <a:buNone/>
            </a:pPr>
            <a:r>
              <a:rPr lang="en-US" sz="1650">
                <a:solidFill>
                  <a:srgbClr val="2B4150"/>
                </a:solidFill>
                <a:latin typeface="Source Sans 3" pitchFamily="34" charset="0"/>
                <a:ea typeface="Source Sans 3" pitchFamily="34" charset="-122"/>
                <a:cs typeface="Source Sans 3" pitchFamily="34" charset="-120"/>
              </a:rPr>
              <a:t>La rugosité (roughness) de la surface détermine la netteté des reflets, permettant de simuler une vaste gamme de matériaux, du mat au très poli.</a:t>
            </a:r>
            <a:endParaRPr lang="en-US" sz="1650"/>
          </a:p>
        </p:txBody>
      </p:sp>
      <p:sp>
        <p:nvSpPr>
          <p:cNvPr id="16" name="Text 11"/>
          <p:cNvSpPr/>
          <p:nvPr/>
        </p:nvSpPr>
        <p:spPr>
          <a:xfrm>
            <a:off x="1075253" y="6537603"/>
            <a:ext cx="12802433" cy="687943"/>
          </a:xfrm>
          <a:prstGeom prst="rect">
            <a:avLst/>
          </a:prstGeom>
          <a:noFill/>
          <a:ln/>
        </p:spPr>
        <p:txBody>
          <a:bodyPr wrap="square" lIns="0" tIns="0" rIns="0" bIns="0" rtlCol="0" anchor="t"/>
          <a:lstStyle/>
          <a:p>
            <a:pPr marL="0" indent="0" algn="l">
              <a:lnSpc>
                <a:spcPts val="2700"/>
              </a:lnSpc>
              <a:buNone/>
            </a:pPr>
            <a:r>
              <a:rPr lang="en-US" sz="1650">
                <a:solidFill>
                  <a:srgbClr val="2B4150"/>
                </a:solidFill>
                <a:latin typeface="Source Sans 3" pitchFamily="34" charset="0"/>
                <a:ea typeface="Source Sans 3" pitchFamily="34" charset="-122"/>
                <a:cs typeface="Source Sans 3" pitchFamily="34" charset="-120"/>
              </a:rPr>
              <a:t>Grâce à ce modèle, un matériau métallique renvoie la lumière de manière spéculaire et focalisée, tandis qu'un matériau comme le verre la transmet et la réfracte, créant des effets de transparence et de distorsion.</a:t>
            </a:r>
            <a:endParaRPr lang="en-US" sz="1650"/>
          </a:p>
        </p:txBody>
      </p:sp>
      <p:sp>
        <p:nvSpPr>
          <p:cNvPr id="17" name="Shape 12"/>
          <p:cNvSpPr/>
          <p:nvPr/>
        </p:nvSpPr>
        <p:spPr>
          <a:xfrm>
            <a:off x="752713" y="6295668"/>
            <a:ext cx="30480" cy="1171813"/>
          </a:xfrm>
          <a:prstGeom prst="rect">
            <a:avLst/>
          </a:prstGeom>
          <a:solidFill>
            <a:srgbClr val="325F7B"/>
          </a:solidFill>
          <a:ln/>
        </p:spPr>
        <p:txBody>
          <a:bodyPr/>
          <a:lstStyle/>
          <a:p>
            <a:endParaRPr lang="fr-CA"/>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96835" y="311825"/>
            <a:ext cx="3589020" cy="354330"/>
          </a:xfrm>
          <a:prstGeom prst="rect">
            <a:avLst/>
          </a:prstGeom>
          <a:noFill/>
          <a:ln/>
        </p:spPr>
        <p:txBody>
          <a:bodyPr wrap="none" lIns="0" tIns="0" rIns="0" bIns="0" rtlCol="0" anchor="t"/>
          <a:lstStyle/>
          <a:p>
            <a:pPr marL="0" indent="0" algn="l">
              <a:lnSpc>
                <a:spcPts val="2750"/>
              </a:lnSpc>
              <a:buNone/>
            </a:pPr>
            <a:r>
              <a:rPr lang="en-US" sz="2200">
                <a:solidFill>
                  <a:srgbClr val="000000"/>
                </a:solidFill>
                <a:latin typeface="MuseoModerno Medium" pitchFamily="34" charset="0"/>
                <a:ea typeface="MuseoModerno Medium" pitchFamily="34" charset="-122"/>
                <a:cs typeface="MuseoModerno Medium" pitchFamily="34" charset="-120"/>
              </a:rPr>
              <a:t>🔵</a:t>
            </a:r>
            <a:r>
              <a:rPr lang="en-US" sz="2200">
                <a:solidFill>
                  <a:srgbClr val="124E73"/>
                </a:solidFill>
                <a:latin typeface="MuseoModerno Medium" pitchFamily="34" charset="0"/>
                <a:ea typeface="MuseoModerno Medium" pitchFamily="34" charset="-122"/>
                <a:cs typeface="MuseoModerno Medium" pitchFamily="34" charset="-120"/>
              </a:rPr>
              <a:t> Caméra et composition</a:t>
            </a:r>
            <a:endParaRPr lang="en-US" sz="220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1200">
                <a:solidFill>
                  <a:srgbClr val="2B4150"/>
                </a:solidFill>
                <a:latin typeface="Source Sans 3" pitchFamily="34" charset="0"/>
                <a:ea typeface="Source Sans 3" pitchFamily="34" charset="-122"/>
                <a:cs typeface="Source Sans 3" pitchFamily="34" charset="-120"/>
              </a:rPr>
              <a:t>Le placement de la caméra et l'utilisation judicieuse de la profondeur de champ sont essentiels pour guider le regard du spectateur et ajouter un aspect cinématographique à la scène.</a:t>
            </a:r>
            <a:endParaRPr lang="en-US" sz="1200"/>
          </a:p>
        </p:txBody>
      </p:sp>
      <p:sp>
        <p:nvSpPr>
          <p:cNvPr id="4" name="Text 2"/>
          <p:cNvSpPr/>
          <p:nvPr/>
        </p:nvSpPr>
        <p:spPr>
          <a:xfrm>
            <a:off x="396835" y="1315283"/>
            <a:ext cx="2409468" cy="212646"/>
          </a:xfrm>
          <a:prstGeom prst="rect">
            <a:avLst/>
          </a:prstGeom>
          <a:noFill/>
          <a:ln/>
        </p:spPr>
        <p:txBody>
          <a:bodyPr wrap="none" lIns="0" tIns="0" rIns="0" bIns="0" rtlCol="0" anchor="t"/>
          <a:lstStyle/>
          <a:p>
            <a:pPr marL="0" indent="0" algn="l">
              <a:lnSpc>
                <a:spcPts val="1650"/>
              </a:lnSpc>
              <a:buNone/>
            </a:pPr>
            <a:r>
              <a:rPr lang="en-US" sz="1300">
                <a:solidFill>
                  <a:srgbClr val="124E73"/>
                </a:solidFill>
                <a:latin typeface="MuseoModerno Medium" pitchFamily="34" charset="0"/>
                <a:ea typeface="MuseoModerno Medium" pitchFamily="34" charset="-122"/>
                <a:cs typeface="MuseoModerno Medium" pitchFamily="34" charset="-120"/>
              </a:rPr>
              <a:t>Positionnement de la caméra</a:t>
            </a:r>
            <a:endParaRPr lang="en-US" sz="1300"/>
          </a:p>
        </p:txBody>
      </p:sp>
      <p:sp>
        <p:nvSpPr>
          <p:cNvPr id="5" name="Text 3"/>
          <p:cNvSpPr/>
          <p:nvPr/>
        </p:nvSpPr>
        <p:spPr>
          <a:xfrm>
            <a:off x="396835" y="1641277"/>
            <a:ext cx="6780014" cy="362903"/>
          </a:xfrm>
          <a:prstGeom prst="rect">
            <a:avLst/>
          </a:prstGeom>
          <a:noFill/>
          <a:ln/>
        </p:spPr>
        <p:txBody>
          <a:bodyPr wrap="square" lIns="0" tIns="0" rIns="0" bIns="0" rtlCol="0" anchor="t"/>
          <a:lstStyle/>
          <a:p>
            <a:pPr marL="0" indent="0" algn="l">
              <a:lnSpc>
                <a:spcPts val="1400"/>
              </a:lnSpc>
              <a:buNone/>
            </a:pPr>
            <a:r>
              <a:rPr lang="en-US" sz="1200">
                <a:solidFill>
                  <a:srgbClr val="2B4150"/>
                </a:solidFill>
                <a:latin typeface="Source Sans 3" pitchFamily="34" charset="0"/>
                <a:ea typeface="Source Sans 3" pitchFamily="34" charset="-122"/>
                <a:cs typeface="Source Sans 3" pitchFamily="34" charset="-120"/>
              </a:rPr>
              <a:t>La caméra est positionnée légèrement en hauteur, avec un angle d'environ </a:t>
            </a:r>
            <a:r>
              <a:rPr lang="en-US" sz="1200" b="1">
                <a:solidFill>
                  <a:srgbClr val="2B4150"/>
                </a:solidFill>
                <a:latin typeface="Source Sans 3" pitchFamily="34" charset="0"/>
                <a:ea typeface="Source Sans 3" pitchFamily="34" charset="-122"/>
                <a:cs typeface="Source Sans 3" pitchFamily="34" charset="-120"/>
              </a:rPr>
              <a:t>10°</a:t>
            </a:r>
            <a:r>
              <a:rPr lang="en-US" sz="1200">
                <a:solidFill>
                  <a:srgbClr val="2B4150"/>
                </a:solidFill>
                <a:latin typeface="Source Sans 3" pitchFamily="34" charset="0"/>
                <a:ea typeface="Source Sans 3" pitchFamily="34" charset="-122"/>
                <a:cs typeface="Source Sans 3" pitchFamily="34" charset="-120"/>
              </a:rPr>
              <a:t>, créant une perspective dynamique qui attire naturellement l'œil vers la zone d'impact de la balle.</a:t>
            </a:r>
            <a:endParaRPr lang="en-US" sz="1200"/>
          </a:p>
        </p:txBody>
      </p:sp>
      <p:sp>
        <p:nvSpPr>
          <p:cNvPr id="6" name="Text 4"/>
          <p:cNvSpPr/>
          <p:nvPr/>
        </p:nvSpPr>
        <p:spPr>
          <a:xfrm>
            <a:off x="396835" y="2117527"/>
            <a:ext cx="2286000" cy="212646"/>
          </a:xfrm>
          <a:prstGeom prst="rect">
            <a:avLst/>
          </a:prstGeom>
          <a:noFill/>
          <a:ln/>
        </p:spPr>
        <p:txBody>
          <a:bodyPr wrap="none" lIns="0" tIns="0" rIns="0" bIns="0" rtlCol="0" anchor="t"/>
          <a:lstStyle/>
          <a:p>
            <a:pPr marL="0" indent="0" algn="l">
              <a:lnSpc>
                <a:spcPts val="1650"/>
              </a:lnSpc>
              <a:buNone/>
            </a:pPr>
            <a:r>
              <a:rPr lang="en-US" sz="1300">
                <a:solidFill>
                  <a:srgbClr val="124E73"/>
                </a:solidFill>
                <a:latin typeface="MuseoModerno Medium" pitchFamily="34" charset="0"/>
                <a:ea typeface="MuseoModerno Medium" pitchFamily="34" charset="-122"/>
                <a:cs typeface="MuseoModerno Medium" pitchFamily="34" charset="-120"/>
              </a:rPr>
              <a:t>Profondeur de champ (DOF)</a:t>
            </a:r>
            <a:endParaRPr lang="en-US" sz="1300"/>
          </a:p>
        </p:txBody>
      </p:sp>
      <p:sp>
        <p:nvSpPr>
          <p:cNvPr id="7" name="Text 5"/>
          <p:cNvSpPr/>
          <p:nvPr/>
        </p:nvSpPr>
        <p:spPr>
          <a:xfrm>
            <a:off x="396835" y="2443520"/>
            <a:ext cx="6780014" cy="362903"/>
          </a:xfrm>
          <a:prstGeom prst="rect">
            <a:avLst/>
          </a:prstGeom>
          <a:noFill/>
          <a:ln/>
        </p:spPr>
        <p:txBody>
          <a:bodyPr wrap="square" lIns="0" tIns="0" rIns="0" bIns="0" rtlCol="0" anchor="t"/>
          <a:lstStyle/>
          <a:p>
            <a:pPr marL="0" indent="0" algn="l">
              <a:lnSpc>
                <a:spcPts val="1400"/>
              </a:lnSpc>
              <a:buNone/>
            </a:pPr>
            <a:r>
              <a:rPr lang="en-US" sz="1200">
                <a:solidFill>
                  <a:srgbClr val="2B4150"/>
                </a:solidFill>
                <a:latin typeface="Source Sans 3" pitchFamily="34" charset="0"/>
                <a:ea typeface="Source Sans 3" pitchFamily="34" charset="-122"/>
                <a:cs typeface="Source Sans 3" pitchFamily="34" charset="-120"/>
              </a:rPr>
              <a:t>La </a:t>
            </a:r>
            <a:r>
              <a:rPr lang="en-US" sz="1200" b="1">
                <a:solidFill>
                  <a:srgbClr val="2B4150"/>
                </a:solidFill>
                <a:latin typeface="Source Sans 3" pitchFamily="34" charset="0"/>
                <a:ea typeface="Source Sans 3" pitchFamily="34" charset="-122"/>
                <a:cs typeface="Source Sans 3" pitchFamily="34" charset="-120"/>
              </a:rPr>
              <a:t>profondeur de champ (Depth Of Field)</a:t>
            </a:r>
            <a:r>
              <a:rPr lang="en-US" sz="1200">
                <a:solidFill>
                  <a:srgbClr val="2B4150"/>
                </a:solidFill>
                <a:latin typeface="Source Sans 3" pitchFamily="34" charset="0"/>
                <a:ea typeface="Source Sans 3" pitchFamily="34" charset="-122"/>
                <a:cs typeface="Source Sans 3" pitchFamily="34" charset="-120"/>
              </a:rPr>
              <a:t> est appliquée pour isoler la balle et les objets en interaction, en floutant l'arrière-plan. Les paramètres clés sont :</a:t>
            </a:r>
            <a:endParaRPr lang="en-US" sz="1200"/>
          </a:p>
        </p:txBody>
      </p:sp>
      <p:sp>
        <p:nvSpPr>
          <p:cNvPr id="8" name="Text 6"/>
          <p:cNvSpPr/>
          <p:nvPr/>
        </p:nvSpPr>
        <p:spPr>
          <a:xfrm>
            <a:off x="396835" y="2908459"/>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b="1">
                <a:solidFill>
                  <a:srgbClr val="2B4150"/>
                </a:solidFill>
                <a:latin typeface="Source Sans 3" pitchFamily="34" charset="0"/>
                <a:ea typeface="Source Sans 3" pitchFamily="34" charset="-122"/>
                <a:cs typeface="Source Sans 3" pitchFamily="34" charset="-120"/>
              </a:rPr>
              <a:t>Focal length ≈ 50</a:t>
            </a:r>
            <a:endParaRPr lang="en-US" sz="1200"/>
          </a:p>
        </p:txBody>
      </p:sp>
      <p:sp>
        <p:nvSpPr>
          <p:cNvPr id="9" name="Text 7"/>
          <p:cNvSpPr/>
          <p:nvPr/>
        </p:nvSpPr>
        <p:spPr>
          <a:xfrm>
            <a:off x="396835" y="3129558"/>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b="1">
                <a:solidFill>
                  <a:srgbClr val="2B4150"/>
                </a:solidFill>
                <a:latin typeface="Source Sans 3" pitchFamily="34" charset="0"/>
                <a:ea typeface="Source Sans 3" pitchFamily="34" charset="-122"/>
                <a:cs typeface="Source Sans 3" pitchFamily="34" charset="-120"/>
              </a:rPr>
              <a:t>Aperture ≈ 4,1</a:t>
            </a:r>
            <a:endParaRPr lang="en-US" sz="1200"/>
          </a:p>
        </p:txBody>
      </p:sp>
      <p:sp>
        <p:nvSpPr>
          <p:cNvPr id="10" name="Text 8"/>
          <p:cNvSpPr/>
          <p:nvPr/>
        </p:nvSpPr>
        <p:spPr>
          <a:xfrm>
            <a:off x="396835" y="3350657"/>
            <a:ext cx="6780014" cy="181451"/>
          </a:xfrm>
          <a:prstGeom prst="rect">
            <a:avLst/>
          </a:prstGeom>
          <a:noFill/>
          <a:ln/>
        </p:spPr>
        <p:txBody>
          <a:bodyPr wrap="none" lIns="0" tIns="0" rIns="0" bIns="0" rtlCol="0" anchor="t"/>
          <a:lstStyle/>
          <a:p>
            <a:pPr marL="342900" indent="-342900" algn="l">
              <a:lnSpc>
                <a:spcPts val="1400"/>
              </a:lnSpc>
              <a:buSzPct val="100000"/>
              <a:buChar char="•"/>
            </a:pPr>
            <a:r>
              <a:rPr lang="en-US" sz="1200" b="1">
                <a:solidFill>
                  <a:srgbClr val="2B4150"/>
                </a:solidFill>
                <a:latin typeface="Source Sans 3" pitchFamily="34" charset="0"/>
                <a:ea typeface="Source Sans 3" pitchFamily="34" charset="-122"/>
                <a:cs typeface="Source Sans 3" pitchFamily="34" charset="-120"/>
              </a:rPr>
              <a:t>Focus distance</a:t>
            </a:r>
            <a:r>
              <a:rPr lang="en-US" sz="1200">
                <a:solidFill>
                  <a:srgbClr val="2B4150"/>
                </a:solidFill>
                <a:latin typeface="Source Sans 3" pitchFamily="34" charset="0"/>
                <a:ea typeface="Source Sans 3" pitchFamily="34" charset="-122"/>
                <a:cs typeface="Source Sans 3" pitchFamily="34" charset="-120"/>
              </a:rPr>
              <a:t> ajustée à la distance entre la balle et la caméra, assurant que l'action reste toujours nette.</a:t>
            </a:r>
            <a:endParaRPr lang="en-US" sz="1200"/>
          </a:p>
        </p:txBody>
      </p:sp>
      <p:pic>
        <p:nvPicPr>
          <p:cNvPr id="12" name="Image 1" descr="preencoded.png"/>
          <p:cNvPicPr>
            <a:picLocks noChangeAspect="1"/>
          </p:cNvPicPr>
          <p:nvPr/>
        </p:nvPicPr>
        <p:blipFill>
          <a:blip r:embed="rId3"/>
          <a:stretch>
            <a:fillRect/>
          </a:stretch>
        </p:blipFill>
        <p:spPr>
          <a:xfrm>
            <a:off x="7461171" y="8236982"/>
            <a:ext cx="6780014" cy="6780014"/>
          </a:xfrm>
          <a:prstGeom prst="rect">
            <a:avLst/>
          </a:prstGeom>
        </p:spPr>
      </p:pic>
      <p:pic>
        <p:nvPicPr>
          <p:cNvPr id="16" name="Image 15" descr="Une image contenant texte, capture d’écran, nombre, Police&#10;&#10;Le contenu généré par l’IA peut être incorrect.">
            <a:extLst>
              <a:ext uri="{FF2B5EF4-FFF2-40B4-BE49-F238E27FC236}">
                <a16:creationId xmlns:a16="http://schemas.microsoft.com/office/drawing/2014/main" id="{CE0F537B-8552-871F-CE62-FC1ADAF8B503}"/>
              </a:ext>
            </a:extLst>
          </p:cNvPr>
          <p:cNvPicPr>
            <a:picLocks noChangeAspect="1"/>
          </p:cNvPicPr>
          <p:nvPr/>
        </p:nvPicPr>
        <p:blipFill>
          <a:blip r:embed="rId4"/>
          <a:stretch>
            <a:fillRect/>
          </a:stretch>
        </p:blipFill>
        <p:spPr>
          <a:xfrm>
            <a:off x="7716644" y="1784196"/>
            <a:ext cx="6780014" cy="62781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1296472"/>
          </a:xfrm>
          <a:prstGeom prst="rect">
            <a:avLst/>
          </a:prstGeom>
        </p:spPr>
      </p:pic>
      <p:sp>
        <p:nvSpPr>
          <p:cNvPr id="3" name="Text 0"/>
          <p:cNvSpPr/>
          <p:nvPr/>
        </p:nvSpPr>
        <p:spPr>
          <a:xfrm>
            <a:off x="793790" y="1551624"/>
            <a:ext cx="12369284" cy="3033711"/>
          </a:xfrm>
          <a:prstGeom prst="rect">
            <a:avLst/>
          </a:prstGeom>
          <a:noFill/>
          <a:ln/>
        </p:spPr>
        <p:txBody>
          <a:bodyPr wrap="none" lIns="0" tIns="0" rIns="0" bIns="0" rtlCol="0" anchor="t"/>
          <a:lstStyle/>
          <a:p>
            <a:pPr marL="0" indent="0" algn="l">
              <a:lnSpc>
                <a:spcPts val="5550"/>
              </a:lnSpc>
              <a:buNone/>
            </a:pPr>
            <a:r>
              <a:rPr lang="en-US" sz="4450">
                <a:solidFill>
                  <a:srgbClr val="000000"/>
                </a:solidFill>
                <a:latin typeface="MuseoModerno Medium" pitchFamily="34" charset="0"/>
                <a:ea typeface="MuseoModerno Medium" pitchFamily="34" charset="-122"/>
                <a:cs typeface="MuseoModerno Medium" pitchFamily="34" charset="-120"/>
              </a:rPr>
              <a:t>🔵</a:t>
            </a:r>
            <a:r>
              <a:rPr lang="en-US" sz="4450">
                <a:solidFill>
                  <a:srgbClr val="124E73"/>
                </a:solidFill>
                <a:latin typeface="MuseoModerno Medium" pitchFamily="34" charset="0"/>
                <a:ea typeface="MuseoModerno Medium" pitchFamily="34" charset="-122"/>
                <a:cs typeface="MuseoModerno Medium" pitchFamily="34" charset="-120"/>
              </a:rPr>
              <a:t> Caméra dynamique : le zoom cinématique</a:t>
            </a:r>
            <a:endParaRPr lang="en-US" sz="4450"/>
          </a:p>
        </p:txBody>
      </p:sp>
      <p:sp>
        <p:nvSpPr>
          <p:cNvPr id="4" name="Text 1"/>
          <p:cNvSpPr/>
          <p:nvPr/>
        </p:nvSpPr>
        <p:spPr>
          <a:xfrm>
            <a:off x="793790" y="2640451"/>
            <a:ext cx="13042821" cy="3033711"/>
          </a:xfrm>
          <a:prstGeom prst="rect">
            <a:avLst/>
          </a:prstGeom>
          <a:noFill/>
          <a:ln/>
        </p:spPr>
        <p:txBody>
          <a:bodyPr wrap="square" lIns="0" tIns="0" rIns="0" bIns="0" rtlCol="0" anchor="t"/>
          <a:lstStyle/>
          <a:p>
            <a:pPr marL="0" indent="0" algn="l">
              <a:lnSpc>
                <a:spcPts val="2850"/>
              </a:lnSpc>
              <a:buNone/>
            </a:pPr>
            <a:r>
              <a:rPr lang="en-US">
                <a:solidFill>
                  <a:srgbClr val="2B4150"/>
                </a:solidFill>
                <a:latin typeface="Source Sans 3" pitchFamily="34" charset="0"/>
                <a:ea typeface="Source Sans 3" pitchFamily="34" charset="-122"/>
                <a:cs typeface="Source Sans 3" pitchFamily="34" charset="-120"/>
              </a:rPr>
              <a:t>Pour accentuer l'impact de la balle sur l'objet métallique, un effet de zoom cinématique est implémenté via un script </a:t>
            </a:r>
            <a:r>
              <a:rPr lang="en-US">
                <a:solidFill>
                  <a:srgbClr val="2B4150"/>
                </a:solidFill>
                <a:highlight>
                  <a:srgbClr val="F2EFE8"/>
                </a:highlight>
                <a:latin typeface="Consolas" pitchFamily="34" charset="0"/>
                <a:ea typeface="Consolas" pitchFamily="34" charset="-122"/>
                <a:cs typeface="Consolas" pitchFamily="34" charset="-120"/>
              </a:rPr>
              <a:t>CameraZoom</a:t>
            </a:r>
            <a:r>
              <a:rPr lang="en-US">
                <a:solidFill>
                  <a:srgbClr val="2B4150"/>
                </a:solidFill>
                <a:latin typeface="Source Sans 3" pitchFamily="34" charset="0"/>
                <a:ea typeface="Source Sans 3" pitchFamily="34" charset="-122"/>
                <a:cs typeface="Source Sans 3" pitchFamily="34" charset="-120"/>
              </a:rPr>
              <a:t>. Cet effet modifie dynamiquement le champ de vision (Field Of View) de la caméra.</a:t>
            </a:r>
            <a:endParaRPr lang="en-US"/>
          </a:p>
        </p:txBody>
      </p:sp>
      <p:sp>
        <p:nvSpPr>
          <p:cNvPr id="5" name="Text 2"/>
          <p:cNvSpPr/>
          <p:nvPr/>
        </p:nvSpPr>
        <p:spPr>
          <a:xfrm>
            <a:off x="793789" y="3590693"/>
            <a:ext cx="13042821" cy="3342436"/>
          </a:xfrm>
          <a:prstGeom prst="rect">
            <a:avLst/>
          </a:prstGeom>
          <a:noFill/>
          <a:ln/>
        </p:spPr>
        <p:txBody>
          <a:bodyPr wrap="square" lIns="0" tIns="0" rIns="0" bIns="0" rtlCol="0" anchor="t"/>
          <a:lstStyle/>
          <a:p>
            <a:pPr marL="0" indent="0" algn="l">
              <a:lnSpc>
                <a:spcPts val="2850"/>
              </a:lnSpc>
              <a:buNone/>
            </a:pPr>
            <a:r>
              <a:rPr lang="en-US" sz="1750">
                <a:solidFill>
                  <a:srgbClr val="2B4150"/>
                </a:solidFill>
                <a:latin typeface="Source Sans 3" pitchFamily="34" charset="0"/>
                <a:ea typeface="Source Sans 3" pitchFamily="34" charset="-122"/>
                <a:cs typeface="Source Sans 3" pitchFamily="34" charset="-120"/>
              </a:rPr>
              <a:t>Lors de l'impact, le </a:t>
            </a:r>
            <a:r>
              <a:rPr lang="en-US" sz="1750" b="1">
                <a:solidFill>
                  <a:srgbClr val="2B4150"/>
                </a:solidFill>
                <a:latin typeface="Source Sans 3" pitchFamily="34" charset="0"/>
                <a:ea typeface="Source Sans 3" pitchFamily="34" charset="-122"/>
                <a:cs typeface="Source Sans 3" pitchFamily="34" charset="-120"/>
              </a:rPr>
              <a:t>Field Of View</a:t>
            </a:r>
            <a:r>
              <a:rPr lang="en-US" sz="1750">
                <a:solidFill>
                  <a:srgbClr val="2B4150"/>
                </a:solidFill>
                <a:latin typeface="Source Sans 3" pitchFamily="34" charset="0"/>
                <a:ea typeface="Source Sans 3" pitchFamily="34" charset="-122"/>
                <a:cs typeface="Source Sans 3" pitchFamily="34" charset="-120"/>
              </a:rPr>
              <a:t> passe d'un </a:t>
            </a:r>
            <a:r>
              <a:rPr lang="en-US" sz="1750" b="1">
                <a:solidFill>
                  <a:srgbClr val="2B4150"/>
                </a:solidFill>
                <a:latin typeface="Source Sans 3" pitchFamily="34" charset="0"/>
                <a:ea typeface="Source Sans 3" pitchFamily="34" charset="-122"/>
                <a:cs typeface="Source Sans 3" pitchFamily="34" charset="-120"/>
              </a:rPr>
              <a:t>zoomOut de 60</a:t>
            </a:r>
            <a:r>
              <a:rPr lang="en-US" sz="1750">
                <a:solidFill>
                  <a:srgbClr val="2B4150"/>
                </a:solidFill>
                <a:latin typeface="Source Sans 3" pitchFamily="34" charset="0"/>
                <a:ea typeface="Source Sans 3" pitchFamily="34" charset="-122"/>
                <a:cs typeface="Source Sans 3" pitchFamily="34" charset="-120"/>
              </a:rPr>
              <a:t> à un </a:t>
            </a:r>
            <a:r>
              <a:rPr lang="en-US" sz="1750" b="1">
                <a:solidFill>
                  <a:srgbClr val="2B4150"/>
                </a:solidFill>
                <a:latin typeface="Source Sans 3" pitchFamily="34" charset="0"/>
                <a:ea typeface="Source Sans 3" pitchFamily="34" charset="-122"/>
                <a:cs typeface="Source Sans 3" pitchFamily="34" charset="-120"/>
              </a:rPr>
              <a:t>zoomIn de 52</a:t>
            </a:r>
            <a:r>
              <a:rPr lang="en-US" sz="1750">
                <a:solidFill>
                  <a:srgbClr val="2B4150"/>
                </a:solidFill>
                <a:latin typeface="Source Sans 3" pitchFamily="34" charset="0"/>
                <a:ea typeface="Source Sans 3" pitchFamily="34" charset="-122"/>
                <a:cs typeface="Source Sans 3" pitchFamily="34" charset="-120"/>
              </a:rPr>
              <a:t> à l'aide d'une interpolation douce (</a:t>
            </a:r>
            <a:r>
              <a:rPr lang="en-US" sz="1750">
                <a:solidFill>
                  <a:srgbClr val="2B4150"/>
                </a:solidFill>
                <a:highlight>
                  <a:srgbClr val="F2EFE8"/>
                </a:highlight>
                <a:latin typeface="Consolas" pitchFamily="34" charset="0"/>
                <a:ea typeface="Consolas" pitchFamily="34" charset="-122"/>
                <a:cs typeface="Consolas" pitchFamily="34" charset="-120"/>
              </a:rPr>
              <a:t>Mathf.Lerp</a:t>
            </a:r>
            <a:r>
              <a:rPr lang="en-US" sz="1750">
                <a:solidFill>
                  <a:srgbClr val="2B4150"/>
                </a:solidFill>
                <a:latin typeface="Source Sans 3" pitchFamily="34" charset="0"/>
                <a:ea typeface="Source Sans 3" pitchFamily="34" charset="-122"/>
                <a:cs typeface="Source Sans 3" pitchFamily="34" charset="-120"/>
              </a:rPr>
              <a:t>). Cette transition fluide renforce la perception de la force de l'impact, créant une expérience plus immersive pour le spectateur.</a:t>
            </a:r>
            <a:endParaRPr lang="en-US" sz="1750"/>
          </a:p>
        </p:txBody>
      </p:sp>
      <p:sp>
        <p:nvSpPr>
          <p:cNvPr id="6" name="Shape 3"/>
          <p:cNvSpPr/>
          <p:nvPr/>
        </p:nvSpPr>
        <p:spPr>
          <a:xfrm>
            <a:off x="793790" y="5929313"/>
            <a:ext cx="30480" cy="1258967"/>
          </a:xfrm>
          <a:prstGeom prst="rect">
            <a:avLst/>
          </a:prstGeom>
          <a:solidFill>
            <a:srgbClr val="325F7B"/>
          </a:solidFill>
          <a:ln/>
        </p:spPr>
        <p:txBody>
          <a:bodyPr/>
          <a:lstStyle/>
          <a:p>
            <a:endParaRPr lang="fr-CA"/>
          </a:p>
        </p:txBody>
      </p:sp>
      <p:pic>
        <p:nvPicPr>
          <p:cNvPr id="8" name="Image 7" descr="Une image contenant texte, capture d’écran, Police&#10;&#10;Le contenu généré par l’IA peut être incorrect.">
            <a:extLst>
              <a:ext uri="{FF2B5EF4-FFF2-40B4-BE49-F238E27FC236}">
                <a16:creationId xmlns:a16="http://schemas.microsoft.com/office/drawing/2014/main" id="{019D9791-0760-4709-2904-E6D9DBCE5E2A}"/>
              </a:ext>
            </a:extLst>
          </p:cNvPr>
          <p:cNvPicPr>
            <a:picLocks noChangeAspect="1"/>
          </p:cNvPicPr>
          <p:nvPr/>
        </p:nvPicPr>
        <p:blipFill>
          <a:blip r:embed="rId4"/>
          <a:stretch>
            <a:fillRect/>
          </a:stretch>
        </p:blipFill>
        <p:spPr>
          <a:xfrm>
            <a:off x="2093456" y="4962293"/>
            <a:ext cx="12102045" cy="303371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rin">
  <a:themeElements>
    <a:clrScheme name="Brin">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0</TotalTime>
  <Words>1514</Words>
  <Application>Microsoft Office PowerPoint</Application>
  <PresentationFormat>Personnalisé</PresentationFormat>
  <Paragraphs>150</Paragraphs>
  <Slides>15</Slides>
  <Notes>15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15</vt:i4>
      </vt:variant>
    </vt:vector>
  </HeadingPairs>
  <TitlesOfParts>
    <vt:vector size="24" baseType="lpstr">
      <vt:lpstr>Consolas</vt:lpstr>
      <vt:lpstr>Century Gothic</vt:lpstr>
      <vt:lpstr>Times New Roman</vt:lpstr>
      <vt:lpstr>MuseoModerno Light</vt:lpstr>
      <vt:lpstr>Arial</vt:lpstr>
      <vt:lpstr>MuseoModerno Medium</vt:lpstr>
      <vt:lpstr>Wingdings 3</vt:lpstr>
      <vt:lpstr>Source Sans 3</vt:lpstr>
      <vt:lpstr>Brin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Moussa Fall</dc:creator>
  <cp:lastModifiedBy>El Hadji Ousmane Seye</cp:lastModifiedBy>
  <cp:revision>2</cp:revision>
  <dcterms:created xsi:type="dcterms:W3CDTF">2025-12-07T20:45:40Z</dcterms:created>
  <dcterms:modified xsi:type="dcterms:W3CDTF">2025-12-08T06:13:29Z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0689301-32b1-463b-ba86-10202492460a_Enabled">
    <vt:lpwstr>true</vt:lpwstr>
  </property>
  <property fmtid="{D5CDD505-2E9C-101B-9397-08002B2CF9AE}" pid="3" name="MSIP_Label_d0689301-32b1-463b-ba86-10202492460a_SetDate">
    <vt:lpwstr>2025-12-07T20:51:12Z</vt:lpwstr>
  </property>
  <property fmtid="{D5CDD505-2E9C-101B-9397-08002B2CF9AE}" pid="4" name="MSIP_Label_d0689301-32b1-463b-ba86-10202492460a_Method">
    <vt:lpwstr>Standard</vt:lpwstr>
  </property>
  <property fmtid="{D5CDD505-2E9C-101B-9397-08002B2CF9AE}" pid="5" name="MSIP_Label_d0689301-32b1-463b-ba86-10202492460a_Name">
    <vt:lpwstr>defa4170-0d19-0005-0003-bc88714345d2</vt:lpwstr>
  </property>
  <property fmtid="{D5CDD505-2E9C-101B-9397-08002B2CF9AE}" pid="6" name="MSIP_Label_d0689301-32b1-463b-ba86-10202492460a_SiteId">
    <vt:lpwstr>810c295f-e817-4c4e-8996-9b66369b8012</vt:lpwstr>
  </property>
  <property fmtid="{D5CDD505-2E9C-101B-9397-08002B2CF9AE}" pid="7" name="MSIP_Label_d0689301-32b1-463b-ba86-10202492460a_ActionId">
    <vt:lpwstr>e3980657-65c3-4550-8f6d-96b2e36f9584</vt:lpwstr>
  </property>
  <property fmtid="{D5CDD505-2E9C-101B-9397-08002B2CF9AE}" pid="8" name="MSIP_Label_d0689301-32b1-463b-ba86-10202492460a_ContentBits">
    <vt:lpwstr>0</vt:lpwstr>
  </property>
  <property fmtid="{D5CDD505-2E9C-101B-9397-08002B2CF9AE}" pid="9" name="MSIP_Label_d0689301-32b1-463b-ba86-10202492460a_Tag">
    <vt:lpwstr>10, 3, 0, 1</vt:lpwstr>
  </property>
</Properties>
</file>